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3"/>
  </p:notesMasterIdLst>
  <p:sldIdLst>
    <p:sldId id="318" r:id="rId2"/>
    <p:sldId id="299" r:id="rId3"/>
    <p:sldId id="286" r:id="rId4"/>
    <p:sldId id="355" r:id="rId5"/>
    <p:sldId id="356" r:id="rId6"/>
    <p:sldId id="357" r:id="rId7"/>
    <p:sldId id="358" r:id="rId8"/>
    <p:sldId id="359" r:id="rId9"/>
    <p:sldId id="345" r:id="rId10"/>
    <p:sldId id="346" r:id="rId11"/>
    <p:sldId id="347" r:id="rId12"/>
    <p:sldId id="349" r:id="rId13"/>
    <p:sldId id="350" r:id="rId14"/>
    <p:sldId id="361" r:id="rId15"/>
    <p:sldId id="360" r:id="rId16"/>
    <p:sldId id="351" r:id="rId17"/>
    <p:sldId id="362" r:id="rId18"/>
    <p:sldId id="353" r:id="rId19"/>
    <p:sldId id="354" r:id="rId20"/>
    <p:sldId id="348" r:id="rId21"/>
    <p:sldId id="35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44" autoAdjust="0"/>
  </p:normalViewPr>
  <p:slideViewPr>
    <p:cSldViewPr>
      <p:cViewPr varScale="1">
        <p:scale>
          <a:sx n="54" d="100"/>
          <a:sy n="54" d="100"/>
        </p:scale>
        <p:origin x="2290" y="6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9D63-2821-4CCC-BC81-B477D71241DA}" type="datetimeFigureOut">
              <a:rPr lang="en-US" smtClean="0"/>
              <a:t>3/8/2025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0A5ED-ACE5-406B-ACF1-1DA2FA406F21}" type="slidenum">
              <a:rPr lang="en-US" smtClean="0"/>
              <a:t>‹#›</a:t>
            </a:fld>
            <a:endParaRPr lang="en-US"/>
          </a:p>
        </p:txBody>
      </p:sp>
    </p:spTree>
    <p:extLst>
      <p:ext uri="{BB962C8B-B14F-4D97-AF65-F5344CB8AC3E}">
        <p14:creationId xmlns:p14="http://schemas.microsoft.com/office/powerpoint/2010/main" val="10646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endParaRPr lang="en-US" sz="1800" kern="100" dirty="0">
              <a:effectLst/>
              <a:latin typeface="Times New Roman" panose="02020603050405020304" pitchFamily="18" charset="0"/>
              <a:ea typeface="Calibri" panose="020F0502020204030204" pitchFamily="34" charset="0"/>
              <a:cs typeface="Vazirmatn" pitchFamily="2" charset="-78"/>
            </a:endParaRPr>
          </a:p>
        </p:txBody>
      </p:sp>
      <p:sp>
        <p:nvSpPr>
          <p:cNvPr id="4" name="Slide Number Placeholder 3"/>
          <p:cNvSpPr>
            <a:spLocks noGrp="1"/>
          </p:cNvSpPr>
          <p:nvPr>
            <p:ph type="sldNum" sz="quarter" idx="10"/>
          </p:nvPr>
        </p:nvSpPr>
        <p:spPr/>
        <p:txBody>
          <a:bodyPr/>
          <a:lstStyle/>
          <a:p>
            <a:fld id="{7D00A5ED-ACE5-406B-ACF1-1DA2FA406F21}" type="slidenum">
              <a:rPr lang="en-US" smtClean="0"/>
              <a:t>3</a:t>
            </a:fld>
            <a:endParaRPr lang="en-US"/>
          </a:p>
        </p:txBody>
      </p:sp>
    </p:spTree>
    <p:extLst>
      <p:ext uri="{BB962C8B-B14F-4D97-AF65-F5344CB8AC3E}">
        <p14:creationId xmlns:p14="http://schemas.microsoft.com/office/powerpoint/2010/main" val="112119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و دیدگاه </a:t>
            </a:r>
            <a:r>
              <a:rPr lang="fa-IR" dirty="0" err="1"/>
              <a:t>عمده‌ی</a:t>
            </a:r>
            <a:r>
              <a:rPr lang="fa-IR" dirty="0"/>
              <a:t> بعدی در مورد این نمایشنامه، </a:t>
            </a:r>
            <a:r>
              <a:rPr lang="fa-IR" dirty="0" err="1"/>
              <a:t>رمانتیسیسم</a:t>
            </a:r>
            <a:r>
              <a:rPr lang="fa-IR" dirty="0"/>
              <a:t> عجیب و زودهنگام آن است. شاعران رمانتیک قرن نوزدهم عاشق آریل بودند: روح </a:t>
            </a:r>
            <a:r>
              <a:rPr lang="fa-IR" dirty="0" err="1"/>
              <a:t>خوش‌قلبی</a:t>
            </a:r>
            <a:r>
              <a:rPr lang="fa-IR" dirty="0"/>
              <a:t> که به </a:t>
            </a:r>
            <a:r>
              <a:rPr lang="fa-IR" dirty="0" err="1"/>
              <a:t>پراسپرو</a:t>
            </a:r>
            <a:r>
              <a:rPr lang="fa-IR" dirty="0"/>
              <a:t> خدمت </a:t>
            </a:r>
            <a:r>
              <a:rPr lang="fa-IR" dirty="0" err="1"/>
              <a:t>می‌کند</a:t>
            </a:r>
            <a:r>
              <a:rPr lang="fa-IR" dirty="0"/>
              <a:t> به این امید که </a:t>
            </a:r>
            <a:r>
              <a:rPr lang="fa-IR" dirty="0" err="1"/>
              <a:t>آزادی‌اش</a:t>
            </a:r>
            <a:r>
              <a:rPr lang="fa-IR" dirty="0"/>
              <a:t> را بازیابد. او متعالی (</a:t>
            </a:r>
            <a:r>
              <a:rPr lang="fa-IR" dirty="0" err="1"/>
              <a:t>سابلایم</a:t>
            </a:r>
            <a:r>
              <a:rPr lang="fa-IR" dirty="0"/>
              <a:t>) و </a:t>
            </a:r>
            <a:r>
              <a:rPr lang="fa-IR" dirty="0" err="1"/>
              <a:t>فراانسانی</a:t>
            </a:r>
            <a:r>
              <a:rPr lang="fa-IR" dirty="0"/>
              <a:t> است؛ تخیل محض است؛ از بدی و </a:t>
            </a:r>
            <a:r>
              <a:rPr lang="fa-IR" dirty="0" err="1"/>
              <a:t>ناراستی</a:t>
            </a:r>
            <a:r>
              <a:rPr lang="fa-IR" dirty="0"/>
              <a:t> گریزان است و در مقابلش طغیان </a:t>
            </a:r>
            <a:r>
              <a:rPr lang="fa-IR" dirty="0" err="1"/>
              <a:t>می‌کند</a:t>
            </a:r>
            <a:r>
              <a:rPr lang="fa-IR" dirty="0"/>
              <a:t>؛ و هدفش رسیدن به آزادی است. شخصیت </a:t>
            </a:r>
            <a:r>
              <a:rPr lang="fa-IR" dirty="0" err="1"/>
              <a:t>میراندا</a:t>
            </a:r>
            <a:r>
              <a:rPr lang="fa-IR" dirty="0"/>
              <a:t>، دختر </a:t>
            </a:r>
            <a:r>
              <a:rPr lang="fa-IR" dirty="0" err="1"/>
              <a:t>پراسپرو</a:t>
            </a:r>
            <a:r>
              <a:rPr lang="fa-IR" dirty="0"/>
              <a:t>، نیز یک شخصیت آرمانی رمانتیک است: یک لوح سپید معصوم که تاکنون تنها </a:t>
            </a:r>
            <a:r>
              <a:rPr lang="fa-IR" dirty="0" err="1"/>
              <a:t>آموزش‌های</a:t>
            </a:r>
            <a:r>
              <a:rPr lang="fa-IR" dirty="0"/>
              <a:t> پدری دانا و </a:t>
            </a:r>
            <a:r>
              <a:rPr lang="fa-IR" dirty="0" err="1"/>
              <a:t>خوش‌قلب</a:t>
            </a:r>
            <a:r>
              <a:rPr lang="fa-IR" dirty="0"/>
              <a:t> را ضبط کرده است و از ذهن و قلبش از پلیدی و </a:t>
            </a:r>
            <a:r>
              <a:rPr lang="fa-IR" dirty="0" err="1"/>
              <a:t>ناراستی</a:t>
            </a:r>
            <a:r>
              <a:rPr lang="fa-IR" dirty="0"/>
              <a:t> پاک است. این دو شخصیت، </a:t>
            </a:r>
            <a:r>
              <a:rPr lang="fa-IR" dirty="0" err="1"/>
              <a:t>گوشه‌هایی</a:t>
            </a:r>
            <a:r>
              <a:rPr lang="fa-IR" dirty="0"/>
              <a:t> از تخیل رمانتیک شکسپیر را سه قرن قبل از برآمدن </a:t>
            </a:r>
            <a:r>
              <a:rPr lang="fa-IR" dirty="0" err="1"/>
              <a:t>رمانتیسیسم</a:t>
            </a:r>
            <a:r>
              <a:rPr lang="fa-IR" dirty="0"/>
              <a:t> در اروپا نشان </a:t>
            </a:r>
            <a:r>
              <a:rPr lang="fa-IR" dirty="0" err="1"/>
              <a:t>می‌دهند</a:t>
            </a:r>
            <a:r>
              <a:rPr lang="fa-IR" dirty="0"/>
              <a:t>. </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14</a:t>
            </a:fld>
            <a:endParaRPr lang="en-US"/>
          </a:p>
        </p:txBody>
      </p:sp>
    </p:spTree>
    <p:extLst>
      <p:ext uri="{BB962C8B-B14F-4D97-AF65-F5344CB8AC3E}">
        <p14:creationId xmlns:p14="http://schemas.microsoft.com/office/powerpoint/2010/main" val="406014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و در نهایت، شکسپیر به عنوان نماد </a:t>
            </a:r>
            <a:r>
              <a:rPr lang="fa-IR" dirty="0" err="1"/>
              <a:t>انسان‌گرایی</a:t>
            </a:r>
            <a:r>
              <a:rPr lang="fa-IR" dirty="0"/>
              <a:t> </a:t>
            </a:r>
            <a:r>
              <a:rPr lang="fa-IR" dirty="0" err="1"/>
              <a:t>رنسانسی</a:t>
            </a:r>
            <a:r>
              <a:rPr lang="fa-IR" dirty="0"/>
              <a:t>، وضعیت </a:t>
            </a:r>
            <a:r>
              <a:rPr lang="fa-IR" dirty="0" err="1"/>
              <a:t>ایده‌آل</a:t>
            </a:r>
            <a:r>
              <a:rPr lang="fa-IR" dirty="0"/>
              <a:t> خودش را از </a:t>
            </a:r>
            <a:r>
              <a:rPr lang="fa-IR" dirty="0" err="1"/>
              <a:t>نحوه‌ی</a:t>
            </a:r>
            <a:r>
              <a:rPr lang="fa-IR" dirty="0"/>
              <a:t> آموزش در دنیای جدید در این نمایشنامه به تصویر </a:t>
            </a:r>
            <a:r>
              <a:rPr lang="fa-IR" dirty="0" err="1"/>
              <a:t>می‌کشد</a:t>
            </a:r>
            <a:r>
              <a:rPr lang="fa-IR" dirty="0"/>
              <a:t>. </a:t>
            </a:r>
            <a:r>
              <a:rPr lang="fa-IR" dirty="0" err="1"/>
              <a:t>شیوه‌ی</a:t>
            </a:r>
            <a:r>
              <a:rPr lang="fa-IR" dirty="0"/>
              <a:t> آموزشی که </a:t>
            </a:r>
            <a:r>
              <a:rPr lang="fa-IR" dirty="0" err="1"/>
              <a:t>پراسپرو</a:t>
            </a:r>
            <a:r>
              <a:rPr lang="fa-IR" dirty="0"/>
              <a:t> برای دخترش و داماد </a:t>
            </a:r>
            <a:r>
              <a:rPr lang="fa-IR" dirty="0" err="1"/>
              <a:t>آینده‌اش</a:t>
            </a:r>
            <a:r>
              <a:rPr lang="fa-IR" dirty="0"/>
              <a:t> و همچنین برای </a:t>
            </a:r>
            <a:r>
              <a:rPr lang="fa-IR" dirty="0" err="1"/>
              <a:t>کالیبان</a:t>
            </a:r>
            <a:r>
              <a:rPr lang="fa-IR" dirty="0"/>
              <a:t> به کار </a:t>
            </a:r>
            <a:r>
              <a:rPr lang="fa-IR" dirty="0" err="1"/>
              <a:t>می‌برد</a:t>
            </a:r>
            <a:r>
              <a:rPr lang="fa-IR" dirty="0"/>
              <a:t>، با </a:t>
            </a:r>
            <a:r>
              <a:rPr lang="fa-IR" dirty="0" err="1"/>
              <a:t>شیوه‌ی</a:t>
            </a:r>
            <a:r>
              <a:rPr lang="fa-IR" dirty="0"/>
              <a:t> آموزش مورد نظر </a:t>
            </a:r>
            <a:r>
              <a:rPr lang="fa-IR" dirty="0" err="1"/>
              <a:t>فلاسفه‌ی</a:t>
            </a:r>
            <a:r>
              <a:rPr lang="fa-IR" dirty="0"/>
              <a:t> اومانیستی مقایسه شده است. </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15</a:t>
            </a:fld>
            <a:endParaRPr lang="en-US"/>
          </a:p>
        </p:txBody>
      </p:sp>
    </p:spTree>
    <p:extLst>
      <p:ext uri="{BB962C8B-B14F-4D97-AF65-F5344CB8AC3E}">
        <p14:creationId xmlns:p14="http://schemas.microsoft.com/office/powerpoint/2010/main" val="371426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ما بحث در مورد «طوفان» را با </a:t>
            </a:r>
            <a:r>
              <a:rPr lang="fa-IR" dirty="0" err="1"/>
              <a:t>ایده‌ی</a:t>
            </a:r>
            <a:r>
              <a:rPr lang="fa-IR" dirty="0"/>
              <a:t> </a:t>
            </a:r>
            <a:r>
              <a:rPr lang="fa-IR" dirty="0" err="1"/>
              <a:t>تامس</a:t>
            </a:r>
            <a:r>
              <a:rPr lang="fa-IR" dirty="0"/>
              <a:t> </a:t>
            </a:r>
            <a:r>
              <a:rPr lang="fa-IR" dirty="0" err="1"/>
              <a:t>کمپل</a:t>
            </a:r>
            <a:r>
              <a:rPr lang="fa-IR" dirty="0"/>
              <a:t> (</a:t>
            </a:r>
            <a:r>
              <a:rPr lang="fa-IR" dirty="0" err="1"/>
              <a:t>پراسپرو</a:t>
            </a:r>
            <a:r>
              <a:rPr lang="fa-IR" dirty="0"/>
              <a:t> همان شکسپیر است) شروع کردیم، و خوب است با </a:t>
            </a:r>
            <a:r>
              <a:rPr lang="fa-IR" dirty="0" err="1"/>
              <a:t>ایده‌ی</a:t>
            </a:r>
            <a:r>
              <a:rPr lang="fa-IR" dirty="0"/>
              <a:t> </a:t>
            </a:r>
            <a:r>
              <a:rPr lang="fa-IR" dirty="0" err="1"/>
              <a:t>نورتروپ</a:t>
            </a:r>
            <a:r>
              <a:rPr lang="fa-IR" dirty="0"/>
              <a:t> </a:t>
            </a:r>
            <a:r>
              <a:rPr lang="fa-IR" dirty="0" err="1"/>
              <a:t>فرای</a:t>
            </a:r>
            <a:r>
              <a:rPr lang="fa-IR" dirty="0"/>
              <a:t> تمام کنیم. او در </a:t>
            </a:r>
            <a:r>
              <a:rPr lang="fa-IR" dirty="0" err="1"/>
              <a:t>مقدمه‌ای</a:t>
            </a:r>
            <a:r>
              <a:rPr lang="fa-IR" dirty="0"/>
              <a:t> بر یکی از </a:t>
            </a:r>
            <a:r>
              <a:rPr lang="fa-IR" dirty="0" err="1"/>
              <a:t>چاپ‌های</a:t>
            </a:r>
            <a:r>
              <a:rPr lang="fa-IR" dirty="0"/>
              <a:t> طوفان </a:t>
            </a:r>
            <a:r>
              <a:rPr lang="fa-IR" dirty="0" err="1"/>
              <a:t>می‌نویسد</a:t>
            </a:r>
            <a:r>
              <a:rPr lang="fa-IR" dirty="0"/>
              <a:t>: «به هر </a:t>
            </a:r>
            <a:r>
              <a:rPr lang="fa-IR" dirty="0" err="1"/>
              <a:t>شیوه‌ای</a:t>
            </a:r>
            <a:r>
              <a:rPr lang="fa-IR" dirty="0"/>
              <a:t> که به آن بنگریم، «طوفان» </a:t>
            </a:r>
            <a:r>
              <a:rPr lang="fa-IR" dirty="0" err="1"/>
              <a:t>نمایشنامه‌ای</a:t>
            </a:r>
            <a:r>
              <a:rPr lang="fa-IR" dirty="0"/>
              <a:t> نیست که تنها برای خواندن یا دیدن یا مطالعه کردن باشد، بلکه برای تسخیر شدن است.»</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r" rtl="1"/>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16</a:t>
            </a:fld>
            <a:endParaRPr lang="en-US"/>
          </a:p>
        </p:txBody>
      </p:sp>
    </p:spTree>
    <p:extLst>
      <p:ext uri="{BB962C8B-B14F-4D97-AF65-F5344CB8AC3E}">
        <p14:creationId xmlns:p14="http://schemas.microsoft.com/office/powerpoint/2010/main" val="112723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800" dirty="0">
                <a:effectLst/>
                <a:latin typeface="Times New Roman" panose="02020603050405020304" pitchFamily="18" charset="0"/>
                <a:ea typeface="Calibri" panose="020F0502020204030204" pitchFamily="34" charset="0"/>
                <a:cs typeface="Vazirmatn" pitchFamily="2" charset="-78"/>
              </a:rPr>
              <a:t>اگر </a:t>
            </a:r>
            <a:r>
              <a:rPr lang="fa-IR" sz="1800" dirty="0" err="1">
                <a:effectLst/>
                <a:latin typeface="Times New Roman" panose="02020603050405020304" pitchFamily="18" charset="0"/>
                <a:ea typeface="Calibri" panose="020F0502020204030204" pitchFamily="34" charset="0"/>
                <a:cs typeface="Vazirmatn" pitchFamily="2" charset="-78"/>
              </a:rPr>
              <a:t>مجموعه‌ی</a:t>
            </a:r>
            <a:r>
              <a:rPr lang="fa-IR" sz="1800" dirty="0">
                <a:effectLst/>
                <a:latin typeface="Times New Roman" panose="02020603050405020304" pitchFamily="18" charset="0"/>
                <a:ea typeface="Calibri" panose="020F0502020204030204" pitchFamily="34" charset="0"/>
                <a:cs typeface="Vazirmatn" pitchFamily="2" charset="-78"/>
              </a:rPr>
              <a:t> آثارش مد نظرمان باشد، بله. یادمان باشد که علاوه بر ۳۶ نمایشنامه، او ۱۵۴ غزل هم نوشته که بهترین </a:t>
            </a:r>
            <a:r>
              <a:rPr lang="fa-IR" sz="1800" dirty="0" err="1">
                <a:effectLst/>
                <a:latin typeface="Times New Roman" panose="02020603050405020304" pitchFamily="18" charset="0"/>
                <a:ea typeface="Calibri" panose="020F0502020204030204" pitchFamily="34" charset="0"/>
                <a:cs typeface="Vazirmatn" pitchFamily="2" charset="-78"/>
              </a:rPr>
              <a:t>غزل‌های</a:t>
            </a:r>
            <a:r>
              <a:rPr lang="fa-IR" sz="1800" dirty="0">
                <a:effectLst/>
                <a:latin typeface="Times New Roman" panose="02020603050405020304" pitchFamily="18" charset="0"/>
                <a:ea typeface="Calibri" panose="020F0502020204030204" pitchFamily="34" charset="0"/>
                <a:cs typeface="Vazirmatn" pitchFamily="2" charset="-78"/>
              </a:rPr>
              <a:t> ادبیات انگلیسی محسوب </a:t>
            </a:r>
            <a:r>
              <a:rPr lang="fa-IR" sz="1800" dirty="0" err="1">
                <a:effectLst/>
                <a:latin typeface="Times New Roman" panose="02020603050405020304" pitchFamily="18" charset="0"/>
                <a:ea typeface="Calibri" panose="020F0502020204030204" pitchFamily="34" charset="0"/>
                <a:cs typeface="Vazirmatn" pitchFamily="2" charset="-78"/>
              </a:rPr>
              <a:t>می‌شود</a:t>
            </a:r>
            <a:r>
              <a:rPr lang="fa-IR" sz="1800" dirty="0">
                <a:effectLst/>
                <a:latin typeface="Times New Roman" panose="02020603050405020304" pitchFamily="18" charset="0"/>
                <a:ea typeface="Calibri" panose="020F0502020204030204" pitchFamily="34" charset="0"/>
                <a:cs typeface="Vazirmatn" pitchFamily="2" charset="-78"/>
              </a:rPr>
              <a:t>.</a:t>
            </a:r>
          </a:p>
          <a:p>
            <a:pPr algn="r" rtl="1"/>
            <a:r>
              <a:rPr lang="fa-IR" sz="1800" dirty="0">
                <a:effectLst/>
                <a:latin typeface="Times New Roman" panose="02020603050405020304" pitchFamily="18" charset="0"/>
                <a:ea typeface="Calibri" panose="020F0502020204030204" pitchFamily="34" charset="0"/>
                <a:cs typeface="Vazirmatn" pitchFamily="2" charset="-78"/>
              </a:rPr>
              <a:t>اما اگر </a:t>
            </a:r>
            <a:r>
              <a:rPr lang="fa-IR" sz="1800" dirty="0" err="1">
                <a:effectLst/>
                <a:latin typeface="Times New Roman" panose="02020603050405020304" pitchFamily="18" charset="0"/>
                <a:ea typeface="Calibri" panose="020F0502020204030204" pitchFamily="34" charset="0"/>
                <a:cs typeface="Vazirmatn" pitchFamily="2" charset="-78"/>
              </a:rPr>
              <a:t>تک‌به‌تک</a:t>
            </a:r>
            <a:r>
              <a:rPr lang="fa-IR" sz="1800" dirty="0">
                <a:effectLst/>
                <a:latin typeface="Times New Roman" panose="02020603050405020304" pitchFamily="18" charset="0"/>
                <a:ea typeface="Calibri" panose="020F0502020204030204" pitchFamily="34" charset="0"/>
                <a:cs typeface="Vazirmatn" pitchFamily="2" charset="-78"/>
              </a:rPr>
              <a:t> آثار مد نظرمان باشد، باز هم در دنیای </a:t>
            </a:r>
            <a:r>
              <a:rPr lang="fa-IR" sz="1800" dirty="0" err="1">
                <a:effectLst/>
                <a:latin typeface="Times New Roman" panose="02020603050405020304" pitchFamily="18" charset="0"/>
                <a:ea typeface="Calibri" panose="020F0502020204030204" pitchFamily="34" charset="0"/>
                <a:cs typeface="Vazirmatn" pitchFamily="2" charset="-78"/>
              </a:rPr>
              <a:t>نمایشنامه‌نویسی</a:t>
            </a:r>
            <a:r>
              <a:rPr lang="fa-IR" sz="1800" dirty="0">
                <a:effectLst/>
                <a:latin typeface="Times New Roman" panose="02020603050405020304" pitchFamily="18" charset="0"/>
                <a:ea typeface="Calibri" panose="020F0502020204030204" pitchFamily="34" charset="0"/>
                <a:cs typeface="Vazirmatn" pitchFamily="2" charset="-78"/>
              </a:rPr>
              <a:t>، احتمالا بله! چون از هملت که بگذریم، شاید کمتر </a:t>
            </a:r>
            <a:r>
              <a:rPr lang="fa-IR" sz="1800" dirty="0" err="1">
                <a:effectLst/>
                <a:latin typeface="Times New Roman" panose="02020603050405020304" pitchFamily="18" charset="0"/>
                <a:ea typeface="Calibri" panose="020F0502020204030204" pitchFamily="34" charset="0"/>
                <a:cs typeface="Vazirmatn" pitchFamily="2" charset="-78"/>
              </a:rPr>
              <a:t>نمایشنامه‌ای</a:t>
            </a:r>
            <a:r>
              <a:rPr lang="fa-IR" sz="1800" dirty="0">
                <a:effectLst/>
                <a:latin typeface="Times New Roman" panose="02020603050405020304" pitchFamily="18" charset="0"/>
                <a:ea typeface="Calibri" panose="020F0502020204030204" pitchFamily="34" charset="0"/>
                <a:cs typeface="Vazirmatn" pitchFamily="2" charset="-78"/>
              </a:rPr>
              <a:t> توان </a:t>
            </a:r>
            <a:r>
              <a:rPr lang="fa-IR" sz="1800" dirty="0" err="1">
                <a:effectLst/>
                <a:latin typeface="Times New Roman" panose="02020603050405020304" pitchFamily="18" charset="0"/>
                <a:ea typeface="Calibri" panose="020F0502020204030204" pitchFamily="34" charset="0"/>
                <a:cs typeface="Vazirmatn" pitchFamily="2" charset="-78"/>
              </a:rPr>
              <a:t>هماوردی</a:t>
            </a:r>
            <a:r>
              <a:rPr lang="fa-IR" sz="1800" dirty="0">
                <a:effectLst/>
                <a:latin typeface="Times New Roman" panose="02020603050405020304" pitchFamily="18" charset="0"/>
                <a:ea typeface="Calibri" panose="020F0502020204030204" pitchFamily="34" charset="0"/>
                <a:cs typeface="Vazirmatn" pitchFamily="2" charset="-78"/>
              </a:rPr>
              <a:t> با </a:t>
            </a:r>
            <a:r>
              <a:rPr lang="fa-IR" sz="1800" dirty="0" err="1">
                <a:effectLst/>
                <a:latin typeface="Times New Roman" panose="02020603050405020304" pitchFamily="18" charset="0"/>
                <a:ea typeface="Calibri" panose="020F0502020204030204" pitchFamily="34" charset="0"/>
                <a:cs typeface="Vazirmatn" pitchFamily="2" charset="-78"/>
              </a:rPr>
              <a:t>اتللو</a:t>
            </a:r>
            <a:r>
              <a:rPr lang="fa-IR" sz="1800" dirty="0">
                <a:effectLst/>
                <a:latin typeface="Times New Roman" panose="02020603050405020304" pitchFamily="18" charset="0"/>
                <a:ea typeface="Calibri" panose="020F0502020204030204" pitchFamily="34" charset="0"/>
                <a:cs typeface="Vazirmatn" pitchFamily="2" charset="-78"/>
              </a:rPr>
              <a:t>، مکبث و شاه لیر را داشته باشد. </a:t>
            </a:r>
          </a:p>
          <a:p>
            <a:pPr algn="r" rtl="1"/>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18</a:t>
            </a:fld>
            <a:endParaRPr lang="en-US"/>
          </a:p>
        </p:txBody>
      </p:sp>
    </p:spTree>
    <p:extLst>
      <p:ext uri="{BB962C8B-B14F-4D97-AF65-F5344CB8AC3E}">
        <p14:creationId xmlns:p14="http://schemas.microsoft.com/office/powerpoint/2010/main" val="145836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a:effectLst/>
                <a:latin typeface="Times New Roman" panose="02020603050405020304" pitchFamily="18" charset="0"/>
                <a:ea typeface="Calibri" panose="020F0502020204030204" pitchFamily="34" charset="0"/>
                <a:cs typeface="Vazirmatn" pitchFamily="2" charset="-78"/>
              </a:rPr>
              <a:t>و </a:t>
            </a:r>
            <a:r>
              <a:rPr lang="fa-IR" sz="1200" dirty="0" err="1">
                <a:effectLst/>
                <a:latin typeface="Times New Roman" panose="02020603050405020304" pitchFamily="18" charset="0"/>
                <a:ea typeface="Calibri" panose="020F0502020204030204" pitchFamily="34" charset="0"/>
                <a:cs typeface="Vazirmatn" pitchFamily="2" charset="-78"/>
              </a:rPr>
              <a:t>نکته‌ی</a:t>
            </a:r>
            <a:r>
              <a:rPr lang="fa-IR" sz="1200" dirty="0">
                <a:effectLst/>
                <a:latin typeface="Times New Roman" panose="02020603050405020304" pitchFamily="18" charset="0"/>
                <a:ea typeface="Calibri" panose="020F0502020204030204" pitchFamily="34" charset="0"/>
                <a:cs typeface="Vazirmatn" pitchFamily="2" charset="-78"/>
              </a:rPr>
              <a:t> مهم در مورد شکسپیر، چیزی که قصد داشتم در این دوره به آن برسیم، این بود که روند تبدیل شدن یک نابغه ادبی به یکی از بزرگترین نویسندگان ادبیات جهان را مشاهده کنیم. وقتی </a:t>
            </a:r>
            <a:r>
              <a:rPr lang="fa-IR" sz="1200" dirty="0" err="1">
                <a:effectLst/>
                <a:latin typeface="Times New Roman" panose="02020603050405020304" pitchFamily="18" charset="0"/>
                <a:ea typeface="Calibri" panose="020F0502020204030204" pitchFamily="34" charset="0"/>
                <a:cs typeface="Vazirmatn" pitchFamily="2" charset="-78"/>
              </a:rPr>
              <a:t>نمایشنامه‌های</a:t>
            </a:r>
            <a:r>
              <a:rPr lang="fa-IR" sz="1200" dirty="0">
                <a:effectLst/>
                <a:latin typeface="Times New Roman" panose="02020603050405020304" pitchFamily="18" charset="0"/>
                <a:ea typeface="Calibri" panose="020F0502020204030204" pitchFamily="34" charset="0"/>
                <a:cs typeface="Vazirmatn" pitchFamily="2" charset="-78"/>
              </a:rPr>
              <a:t> شکسپیر را به صورتی تاریخی مرور </a:t>
            </a:r>
            <a:r>
              <a:rPr lang="fa-IR" sz="1200" dirty="0" err="1">
                <a:effectLst/>
                <a:latin typeface="Times New Roman" panose="02020603050405020304" pitchFamily="18" charset="0"/>
                <a:ea typeface="Calibri" panose="020F0502020204030204" pitchFamily="34" charset="0"/>
                <a:cs typeface="Vazirmatn" pitchFamily="2" charset="-78"/>
              </a:rPr>
              <a:t>می‌کنیم</a:t>
            </a:r>
            <a:r>
              <a:rPr lang="fa-IR" sz="1200" dirty="0">
                <a:effectLst/>
                <a:latin typeface="Times New Roman" panose="02020603050405020304" pitchFamily="18" charset="0"/>
                <a:ea typeface="Calibri" panose="020F0502020204030204" pitchFamily="34" charset="0"/>
                <a:cs typeface="Vazirmatn" pitchFamily="2" charset="-78"/>
              </a:rPr>
              <a:t>، به وضوح </a:t>
            </a:r>
            <a:r>
              <a:rPr lang="fa-IR" sz="1200" dirty="0" err="1">
                <a:effectLst/>
                <a:latin typeface="Times New Roman" panose="02020603050405020304" pitchFamily="18" charset="0"/>
                <a:ea typeface="Calibri" panose="020F0502020204030204" pitchFamily="34" charset="0"/>
                <a:cs typeface="Vazirmatn" pitchFamily="2" charset="-78"/>
              </a:rPr>
              <a:t>می‌بینیم</a:t>
            </a:r>
            <a:r>
              <a:rPr lang="fa-IR" sz="1200" dirty="0">
                <a:effectLst/>
                <a:latin typeface="Times New Roman" panose="02020603050405020304" pitchFamily="18" charset="0"/>
                <a:ea typeface="Calibri" panose="020F0502020204030204" pitchFamily="34" charset="0"/>
                <a:cs typeface="Vazirmatn" pitchFamily="2" charset="-78"/>
              </a:rPr>
              <a:t> که چطور یک شاعر بزرگ در حال ساخته شدن است.</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19</a:t>
            </a:fld>
            <a:endParaRPr lang="en-US"/>
          </a:p>
        </p:txBody>
      </p:sp>
    </p:spTree>
    <p:extLst>
      <p:ext uri="{BB962C8B-B14F-4D97-AF65-F5344CB8AC3E}">
        <p14:creationId xmlns:p14="http://schemas.microsoft.com/office/powerpoint/2010/main" val="439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چرا باید هنوز شکسپیر را خواند؟ من سه سال پیش هم سعی کرده بودم این سوال را جواب بدهم، اینجا:</a:t>
            </a:r>
          </a:p>
          <a:p>
            <a:pPr algn="r" rtl="1"/>
            <a:endParaRPr lang="fa-IR" dirty="0"/>
          </a:p>
          <a:p>
            <a:pPr algn="r" rtl="1"/>
            <a:r>
              <a:rPr lang="fa-IR" dirty="0"/>
              <a:t>«</a:t>
            </a:r>
            <a:r>
              <a:rPr lang="ar-SA" dirty="0"/>
              <a:t>چرا مجبوریم نمایشنامه‌های شکسپیر را بخوانیم و ببینیم؟</a:t>
            </a:r>
            <a:r>
              <a:rPr lang="fa-IR" dirty="0"/>
              <a:t>»</a:t>
            </a:r>
          </a:p>
          <a:p>
            <a:pPr algn="r" rtl="1"/>
            <a:r>
              <a:rPr lang="en-US" dirty="0"/>
              <a:t>https://7berkeh.ir/archives/122408</a:t>
            </a:r>
            <a:endParaRPr lang="fa-IR" dirty="0"/>
          </a:p>
          <a:p>
            <a:pPr algn="r" rtl="1"/>
            <a:endParaRPr lang="fa-IR" dirty="0"/>
          </a:p>
          <a:p>
            <a:pPr algn="l" rtl="0"/>
            <a:r>
              <a:rPr lang="en-US" sz="1200" dirty="0"/>
              <a:t>“Our revels now are ended.”</a:t>
            </a:r>
            <a:endParaRPr lang="fa-IR" dirty="0"/>
          </a:p>
          <a:p>
            <a:pPr algn="r" rtl="1"/>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21</a:t>
            </a:fld>
            <a:endParaRPr lang="en-US"/>
          </a:p>
        </p:txBody>
      </p:sp>
    </p:spTree>
    <p:extLst>
      <p:ext uri="{BB962C8B-B14F-4D97-AF65-F5344CB8AC3E}">
        <p14:creationId xmlns:p14="http://schemas.microsoft.com/office/powerpoint/2010/main" val="157665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اسلاید قبل، </a:t>
            </a:r>
            <a:r>
              <a:rPr lang="fa-IR" dirty="0" err="1"/>
              <a:t>ترجمه‌ی</a:t>
            </a:r>
            <a:r>
              <a:rPr lang="fa-IR" dirty="0"/>
              <a:t> چند بیتی از همین غزل سعدی بود. </a:t>
            </a:r>
            <a:r>
              <a:rPr lang="fa-IR" dirty="0" err="1"/>
              <a:t>می‌بینید</a:t>
            </a:r>
            <a:r>
              <a:rPr lang="fa-IR" dirty="0"/>
              <a:t> که در ترجمه شعر خیلی چیزها که از دست </a:t>
            </a:r>
            <a:r>
              <a:rPr lang="fa-IR" dirty="0" err="1"/>
              <a:t>می‌رود</a:t>
            </a:r>
            <a:r>
              <a:rPr lang="fa-IR" dirty="0"/>
              <a:t>، از جمله زیبایی وزن و صداهای شعر. مثلا بخش مهمی از زیبایی </a:t>
            </a:r>
            <a:r>
              <a:rPr lang="fa-IR" dirty="0" err="1"/>
              <a:t>بیت‌های</a:t>
            </a:r>
            <a:r>
              <a:rPr lang="fa-IR" dirty="0"/>
              <a:t> سعدی، زیبایی صداهایی است که به </a:t>
            </a:r>
            <a:r>
              <a:rPr lang="fa-IR" dirty="0" err="1"/>
              <a:t>گوشمان</a:t>
            </a:r>
            <a:r>
              <a:rPr lang="fa-IR" dirty="0"/>
              <a:t> </a:t>
            </a:r>
            <a:r>
              <a:rPr lang="fa-IR" dirty="0" err="1"/>
              <a:t>می‌رسد</a:t>
            </a:r>
            <a:r>
              <a:rPr lang="fa-IR" dirty="0"/>
              <a:t>، اما این زیبایی در ترجمه از دست </a:t>
            </a:r>
            <a:r>
              <a:rPr lang="fa-IR" dirty="0" err="1"/>
              <a:t>می‌رود</a:t>
            </a:r>
            <a:r>
              <a:rPr lang="fa-IR" dirty="0"/>
              <a:t>. </a:t>
            </a:r>
          </a:p>
          <a:p>
            <a:pPr algn="r" rtl="1"/>
            <a:r>
              <a:rPr lang="fa-IR" dirty="0"/>
              <a:t>ترجمه از این سایت بود: </a:t>
            </a:r>
            <a:r>
              <a:rPr lang="en-US" dirty="0"/>
              <a:t>https://sinarium.com/poem-by-saadi/</a:t>
            </a:r>
            <a:endParaRPr lang="fa-IR" dirty="0"/>
          </a:p>
          <a:p>
            <a:pPr algn="r" rtl="1"/>
            <a:endParaRPr lang="fa-IR" dirty="0"/>
          </a:p>
          <a:p>
            <a:pPr algn="r" rtl="1"/>
            <a:r>
              <a:rPr lang="fa-IR" dirty="0"/>
              <a:t>قصدم از ذکر این مثال این بود که بگویم ما خوانندگان </a:t>
            </a:r>
            <a:r>
              <a:rPr lang="fa-IR" dirty="0" err="1"/>
              <a:t>فارسی‌زبان</a:t>
            </a:r>
            <a:r>
              <a:rPr lang="fa-IR" dirty="0"/>
              <a:t> وقتی </a:t>
            </a:r>
            <a:r>
              <a:rPr lang="fa-IR" dirty="0" err="1"/>
              <a:t>ترجمه‌ی</a:t>
            </a:r>
            <a:r>
              <a:rPr lang="fa-IR" dirty="0"/>
              <a:t> </a:t>
            </a:r>
            <a:r>
              <a:rPr lang="fa-IR" dirty="0" err="1"/>
              <a:t>نمایشنامه‌های</a:t>
            </a:r>
            <a:r>
              <a:rPr lang="fa-IR" dirty="0"/>
              <a:t> شکسپیر را </a:t>
            </a:r>
            <a:r>
              <a:rPr lang="fa-IR" dirty="0" err="1"/>
              <a:t>می‌خوانیم</a:t>
            </a:r>
            <a:r>
              <a:rPr lang="fa-IR" dirty="0"/>
              <a:t>، چقدر از زیبایی شعری آن را از دست </a:t>
            </a:r>
            <a:r>
              <a:rPr lang="fa-IR" dirty="0" err="1"/>
              <a:t>می‌دهیم</a:t>
            </a:r>
            <a:r>
              <a:rPr lang="fa-IR" dirty="0"/>
              <a:t>. حتی یک قدم فراتر، اگر متن انگلیسی را هم بخوانیم اما با عروض شعر انگلیسی (که بسیار متفاوت از شعر فارسی است و بر خلاف تصور عموم، اصلا هم </a:t>
            </a:r>
            <a:r>
              <a:rPr lang="fa-IR" dirty="0" err="1"/>
              <a:t>آسان‌تر</a:t>
            </a:r>
            <a:r>
              <a:rPr lang="fa-IR" dirty="0"/>
              <a:t> نیست!) آشنا نباشیم، باز هم ظرایف شعری </a:t>
            </a:r>
            <a:r>
              <a:rPr lang="fa-IR" dirty="0" err="1"/>
              <a:t>نمایشنامه‌ها</a:t>
            </a:r>
            <a:r>
              <a:rPr lang="fa-IR" dirty="0"/>
              <a:t> از دست </a:t>
            </a:r>
            <a:r>
              <a:rPr lang="fa-IR" dirty="0" err="1"/>
              <a:t>می‌رود</a:t>
            </a:r>
            <a:r>
              <a:rPr lang="fa-IR" dirty="0"/>
              <a:t>. </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5</a:t>
            </a:fld>
            <a:endParaRPr lang="en-US"/>
          </a:p>
        </p:txBody>
      </p:sp>
    </p:spTree>
    <p:extLst>
      <p:ext uri="{BB962C8B-B14F-4D97-AF65-F5344CB8AC3E}">
        <p14:creationId xmlns:p14="http://schemas.microsoft.com/office/powerpoint/2010/main" val="353713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مثلا برای خواننده </a:t>
            </a:r>
            <a:r>
              <a:rPr lang="fa-IR" dirty="0" err="1"/>
              <a:t>فارسی‌زبان</a:t>
            </a:r>
            <a:r>
              <a:rPr lang="fa-IR" dirty="0"/>
              <a:t>، شاید پیدا کردن ریتم این سخن </a:t>
            </a:r>
            <a:r>
              <a:rPr lang="fa-IR" dirty="0" err="1"/>
              <a:t>پراسپرو</a:t>
            </a:r>
            <a:r>
              <a:rPr lang="fa-IR" dirty="0"/>
              <a:t> که عملا یک شعر کلاسیک انگلیسی است سخت باشد. حتی موقع خواندن، چه برسد موقع شنیدن.</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6</a:t>
            </a:fld>
            <a:endParaRPr lang="en-US"/>
          </a:p>
        </p:txBody>
      </p:sp>
    </p:spTree>
    <p:extLst>
      <p:ext uri="{BB962C8B-B14F-4D97-AF65-F5344CB8AC3E}">
        <p14:creationId xmlns:p14="http://schemas.microsoft.com/office/powerpoint/2010/main" val="19041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و مثلا این ترانه که از زبان آریل در «طوفان» آمده، یکی از </a:t>
            </a:r>
            <a:r>
              <a:rPr lang="fa-IR" dirty="0" err="1"/>
              <a:t>معروف‌ترین</a:t>
            </a:r>
            <a:r>
              <a:rPr lang="fa-IR" dirty="0"/>
              <a:t> </a:t>
            </a:r>
            <a:r>
              <a:rPr lang="fa-IR" dirty="0" err="1"/>
              <a:t>ترانه‌های</a:t>
            </a:r>
            <a:r>
              <a:rPr lang="fa-IR" dirty="0"/>
              <a:t> ادبیات انگلیس است. کمتر </a:t>
            </a:r>
            <a:r>
              <a:rPr lang="fa-IR" dirty="0" err="1"/>
              <a:t>گزیده‌ی</a:t>
            </a:r>
            <a:r>
              <a:rPr lang="fa-IR" dirty="0"/>
              <a:t> ادبی </a:t>
            </a:r>
            <a:r>
              <a:rPr lang="fa-IR" dirty="0" err="1"/>
              <a:t>می‌توان</a:t>
            </a:r>
            <a:r>
              <a:rPr lang="fa-IR" dirty="0"/>
              <a:t> یافت که این ترانه شکسپیر در آن نباشد.</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7</a:t>
            </a:fld>
            <a:endParaRPr lang="en-US"/>
          </a:p>
        </p:txBody>
      </p:sp>
    </p:spTree>
    <p:extLst>
      <p:ext uri="{BB962C8B-B14F-4D97-AF65-F5344CB8AC3E}">
        <p14:creationId xmlns:p14="http://schemas.microsoft.com/office/powerpoint/2010/main" val="299061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r>
              <a:rPr lang="fa-IR" sz="1800" kern="100" dirty="0">
                <a:effectLst/>
                <a:latin typeface="Times New Roman" panose="02020603050405020304" pitchFamily="18" charset="0"/>
                <a:ea typeface="Calibri" panose="020F0502020204030204" pitchFamily="34" charset="0"/>
                <a:cs typeface="Vazirmatn" pitchFamily="2" charset="-78"/>
              </a:rPr>
              <a:t>و حالا به این فکر کنید که دیدن فیلم تئاتر چند درصد از لذت تئاتر دیدن را به ما </a:t>
            </a:r>
            <a:r>
              <a:rPr lang="fa-IR" sz="1800" kern="100" dirty="0" err="1">
                <a:effectLst/>
                <a:latin typeface="Times New Roman" panose="02020603050405020304" pitchFamily="18" charset="0"/>
                <a:ea typeface="Calibri" panose="020F0502020204030204" pitchFamily="34" charset="0"/>
                <a:cs typeface="Vazirmatn" pitchFamily="2" charset="-78"/>
              </a:rPr>
              <a:t>می‌دهد</a:t>
            </a:r>
            <a:r>
              <a:rPr lang="fa-IR" sz="1800" kern="100" dirty="0">
                <a:effectLst/>
                <a:latin typeface="Times New Roman" panose="02020603050405020304" pitchFamily="18" charset="0"/>
                <a:ea typeface="Calibri" panose="020F0502020204030204" pitchFamily="34" charset="0"/>
                <a:cs typeface="Vazirmatn" pitchFamily="2" charset="-78"/>
              </a:rPr>
              <a:t>؟ و حالا فکر کنید اگر همین اجراها را به صورت زنده </a:t>
            </a:r>
            <a:r>
              <a:rPr lang="fa-IR" sz="1800" kern="100" dirty="0" err="1">
                <a:effectLst/>
                <a:latin typeface="Times New Roman" panose="02020603050405020304" pitchFamily="18" charset="0"/>
                <a:ea typeface="Calibri" panose="020F0502020204030204" pitchFamily="34" charset="0"/>
                <a:cs typeface="Vazirmatn" pitchFamily="2" charset="-78"/>
              </a:rPr>
              <a:t>می‌دید</a:t>
            </a:r>
            <a:r>
              <a:rPr lang="fa-IR" sz="1800" kern="100" dirty="0">
                <a:effectLst/>
                <a:latin typeface="Times New Roman" panose="02020603050405020304" pitchFamily="18" charset="0"/>
                <a:ea typeface="Calibri" panose="020F0502020204030204" pitchFamily="34" charset="0"/>
                <a:cs typeface="Vazirmatn" pitchFamily="2" charset="-78"/>
              </a:rPr>
              <a:t> چه لذتی داشت؟ و یک درجه بالاتر، فکر کنید اگر در خود </a:t>
            </a:r>
            <a:r>
              <a:rPr lang="fa-IR" sz="1800" kern="100" dirty="0" err="1">
                <a:effectLst/>
                <a:latin typeface="Times New Roman" panose="02020603050405020304" pitchFamily="18" charset="0"/>
                <a:ea typeface="Calibri" panose="020F0502020204030204" pitchFamily="34" charset="0"/>
                <a:cs typeface="Vazirmatn" pitchFamily="2" charset="-78"/>
              </a:rPr>
              <a:t>شکسپیرز</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گلوب</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می‌دیدید</a:t>
            </a:r>
            <a:r>
              <a:rPr lang="fa-IR" sz="1800" kern="100" dirty="0">
                <a:effectLst/>
                <a:latin typeface="Times New Roman" panose="02020603050405020304" pitchFamily="18" charset="0"/>
                <a:ea typeface="Calibri" panose="020F0502020204030204" pitchFamily="34" charset="0"/>
                <a:cs typeface="Vazirmatn" pitchFamily="2" charset="-78"/>
              </a:rPr>
              <a:t>..</a:t>
            </a: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حافظ خواندن برای ما همیشه </a:t>
            </a:r>
            <a:r>
              <a:rPr lang="fa-IR" sz="1800" kern="100" dirty="0" err="1">
                <a:effectLst/>
                <a:latin typeface="Times New Roman" panose="02020603050405020304" pitchFamily="18" charset="0"/>
                <a:ea typeface="Calibri" panose="020F0502020204030204" pitchFamily="34" charset="0"/>
                <a:cs typeface="Vazirmatn" pitchFamily="2" charset="-78"/>
              </a:rPr>
              <a:t>لذت‌بخش</a:t>
            </a:r>
            <a:r>
              <a:rPr lang="fa-IR" sz="1800" kern="100" dirty="0">
                <a:effectLst/>
                <a:latin typeface="Times New Roman" panose="02020603050405020304" pitchFamily="18" charset="0"/>
                <a:ea typeface="Calibri" panose="020F0502020204030204" pitchFamily="34" charset="0"/>
                <a:cs typeface="Vazirmatn" pitchFamily="2" charset="-78"/>
              </a:rPr>
              <a:t> است، ولی تابحال در </a:t>
            </a:r>
            <a:r>
              <a:rPr lang="fa-IR" sz="1800" kern="100" dirty="0" err="1">
                <a:effectLst/>
                <a:latin typeface="Times New Roman" panose="02020603050405020304" pitchFamily="18" charset="0"/>
                <a:ea typeface="Calibri" panose="020F0502020204030204" pitchFamily="34" charset="0"/>
                <a:cs typeface="Vazirmatn" pitchFamily="2" charset="-78"/>
              </a:rPr>
              <a:t>حافظیه</a:t>
            </a:r>
            <a:r>
              <a:rPr lang="fa-IR" sz="1800" kern="100" dirty="0">
                <a:effectLst/>
                <a:latin typeface="Times New Roman" panose="02020603050405020304" pitchFamily="18" charset="0"/>
                <a:ea typeface="Calibri" panose="020F0502020204030204" pitchFamily="34" charset="0"/>
                <a:cs typeface="Vazirmatn" pitchFamily="2" charset="-78"/>
              </a:rPr>
              <a:t> در یک شب بهاری شعر حافظ را </a:t>
            </a:r>
            <a:r>
              <a:rPr lang="fa-IR" sz="1800" kern="100" dirty="0" err="1">
                <a:effectLst/>
                <a:latin typeface="Times New Roman" panose="02020603050405020304" pitchFamily="18" charset="0"/>
                <a:ea typeface="Calibri" panose="020F0502020204030204" pitchFamily="34" charset="0"/>
                <a:cs typeface="Vazirmatn" pitchFamily="2" charset="-78"/>
              </a:rPr>
              <a:t>خوانده‌اید</a:t>
            </a:r>
            <a:r>
              <a:rPr lang="fa-IR" sz="1800" kern="100" dirty="0">
                <a:effectLst/>
                <a:latin typeface="Times New Roman" panose="02020603050405020304" pitchFamily="18" charset="0"/>
                <a:ea typeface="Calibri" panose="020F0502020204030204" pitchFamily="34" charset="0"/>
                <a:cs typeface="Vazirmatn" pitchFamily="2" charset="-78"/>
              </a:rPr>
              <a:t>؟</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justLow" rtl="1"/>
            <a:endParaRPr lang="en-US" sz="1800" kern="100" dirty="0">
              <a:effectLst/>
              <a:latin typeface="Times New Roman" panose="02020603050405020304" pitchFamily="18" charset="0"/>
              <a:ea typeface="Calibri" panose="020F0502020204030204" pitchFamily="34" charset="0"/>
              <a:cs typeface="Vazirmatn" pitchFamily="2" charset="-78"/>
            </a:endParaRPr>
          </a:p>
        </p:txBody>
      </p:sp>
      <p:sp>
        <p:nvSpPr>
          <p:cNvPr id="4" name="Slide Number Placeholder 3"/>
          <p:cNvSpPr>
            <a:spLocks noGrp="1"/>
          </p:cNvSpPr>
          <p:nvPr>
            <p:ph type="sldNum" sz="quarter" idx="5"/>
          </p:nvPr>
        </p:nvSpPr>
        <p:spPr/>
        <p:txBody>
          <a:bodyPr/>
          <a:lstStyle/>
          <a:p>
            <a:fld id="{7D00A5ED-ACE5-406B-ACF1-1DA2FA406F21}" type="slidenum">
              <a:rPr lang="en-US" smtClean="0"/>
              <a:t>8</a:t>
            </a:fld>
            <a:endParaRPr lang="en-US"/>
          </a:p>
        </p:txBody>
      </p:sp>
    </p:spTree>
    <p:extLst>
      <p:ext uri="{BB962C8B-B14F-4D97-AF65-F5344CB8AC3E}">
        <p14:creationId xmlns:p14="http://schemas.microsoft.com/office/powerpoint/2010/main" val="387054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r>
              <a:rPr lang="fa-IR" sz="1800" kern="100" dirty="0">
                <a:effectLst/>
                <a:latin typeface="Times New Roman" panose="02020603050405020304" pitchFamily="18" charset="0"/>
                <a:ea typeface="Calibri" panose="020F0502020204030204" pitchFamily="34" charset="0"/>
                <a:cs typeface="Vazirmatn" pitchFamily="2" charset="-78"/>
              </a:rPr>
              <a:t>شکسپیر داستان این نمایشنامه را از منبع خاصی نگرفته و تا جایی که تاکنون </a:t>
            </a:r>
            <a:r>
              <a:rPr lang="fa-IR" sz="1800" kern="100" dirty="0" err="1">
                <a:effectLst/>
                <a:latin typeface="Times New Roman" panose="02020603050405020304" pitchFamily="18" charset="0"/>
                <a:ea typeface="Calibri" panose="020F0502020204030204" pitchFamily="34" charset="0"/>
                <a:cs typeface="Vazirmatn" pitchFamily="2" charset="-78"/>
              </a:rPr>
              <a:t>می‌دانیم</a:t>
            </a:r>
            <a:r>
              <a:rPr lang="fa-IR" sz="1800" kern="100" dirty="0">
                <a:effectLst/>
                <a:latin typeface="Times New Roman" panose="02020603050405020304" pitchFamily="18" charset="0"/>
                <a:ea typeface="Calibri" panose="020F0502020204030204" pitchFamily="34" charset="0"/>
                <a:cs typeface="Vazirmatn" pitchFamily="2" charset="-78"/>
              </a:rPr>
              <a:t>، خودش آن را ساخته است. اما این به این معنی نیست که او از </a:t>
            </a:r>
            <a:r>
              <a:rPr lang="fa-IR" sz="1800" kern="100" dirty="0" err="1">
                <a:effectLst/>
                <a:latin typeface="Times New Roman" panose="02020603050405020304" pitchFamily="18" charset="0"/>
                <a:ea typeface="Calibri" panose="020F0502020204030204" pitchFamily="34" charset="0"/>
                <a:cs typeface="Vazirmatn" pitchFamily="2" charset="-78"/>
              </a:rPr>
              <a:t>داستان‌های</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اطرافش</a:t>
            </a:r>
            <a:r>
              <a:rPr lang="fa-IR" sz="1800" kern="100" dirty="0">
                <a:effectLst/>
                <a:latin typeface="Times New Roman" panose="02020603050405020304" pitchFamily="18" charset="0"/>
                <a:ea typeface="Calibri" panose="020F0502020204030204" pitchFamily="34" charset="0"/>
                <a:cs typeface="Vazirmatn" pitchFamily="2" charset="-78"/>
              </a:rPr>
              <a:t> استفاده نکرده است. ذکر یکی از این </a:t>
            </a:r>
            <a:r>
              <a:rPr lang="fa-IR" sz="1800" kern="100" dirty="0" err="1">
                <a:effectLst/>
                <a:latin typeface="Times New Roman" panose="02020603050405020304" pitchFamily="18" charset="0"/>
                <a:ea typeface="Calibri" panose="020F0502020204030204" pitchFamily="34" charset="0"/>
                <a:cs typeface="Vazirmatn" pitchFamily="2" charset="-78"/>
              </a:rPr>
              <a:t>داستان‌ها</a:t>
            </a:r>
            <a:r>
              <a:rPr lang="fa-IR" sz="1800" kern="100" dirty="0">
                <a:effectLst/>
                <a:latin typeface="Times New Roman" panose="02020603050405020304" pitchFamily="18" charset="0"/>
                <a:ea typeface="Calibri" panose="020F0502020204030204" pitchFamily="34" charset="0"/>
                <a:cs typeface="Vazirmatn" pitchFamily="2" charset="-78"/>
              </a:rPr>
              <a:t> خالی از لطف نیست:</a:t>
            </a:r>
          </a:p>
          <a:p>
            <a:pPr algn="justLow" rtl="1"/>
            <a:endParaRPr lang="fa-IR" sz="1800" kern="100" dirty="0">
              <a:effectLst/>
              <a:latin typeface="Times New Roman" panose="02020603050405020304" pitchFamily="18" charset="0"/>
              <a:ea typeface="Calibri" panose="020F0502020204030204" pitchFamily="34" charset="0"/>
              <a:cs typeface="Vazirmatn" pitchFamily="2" charset="-78"/>
            </a:endParaRP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در سال ۱۶۰۹ (دو سال پیش از نوشته شدن این نمایشنامه) یک دسته از </a:t>
            </a:r>
            <a:r>
              <a:rPr lang="fa-IR" sz="1800" kern="100" dirty="0" err="1">
                <a:effectLst/>
                <a:latin typeface="Times New Roman" panose="02020603050405020304" pitchFamily="18" charset="0"/>
                <a:ea typeface="Calibri" panose="020F0502020204030204" pitchFamily="34" charset="0"/>
                <a:cs typeface="Vazirmatn" pitchFamily="2" charset="-78"/>
              </a:rPr>
              <a:t>کشتی‌ها</a:t>
            </a:r>
            <a:r>
              <a:rPr lang="fa-IR" sz="1800" kern="100" dirty="0">
                <a:effectLst/>
                <a:latin typeface="Times New Roman" panose="02020603050405020304" pitchFamily="18" charset="0"/>
                <a:ea typeface="Calibri" panose="020F0502020204030204" pitchFamily="34" charset="0"/>
                <a:cs typeface="Vazirmatn" pitchFamily="2" charset="-78"/>
              </a:rPr>
              <a:t> از بندر </a:t>
            </a:r>
            <a:r>
              <a:rPr lang="fa-IR" sz="1800" kern="100" dirty="0" err="1">
                <a:effectLst/>
                <a:latin typeface="Times New Roman" panose="02020603050405020304" pitchFamily="18" charset="0"/>
                <a:ea typeface="Calibri" panose="020F0502020204030204" pitchFamily="34" charset="0"/>
                <a:cs typeface="Vazirmatn" pitchFamily="2" charset="-78"/>
              </a:rPr>
              <a:t>پلی‌موث</a:t>
            </a:r>
            <a:r>
              <a:rPr lang="fa-IR" sz="1800" kern="100" dirty="0">
                <a:effectLst/>
                <a:latin typeface="Times New Roman" panose="02020603050405020304" pitchFamily="18" charset="0"/>
                <a:ea typeface="Calibri" panose="020F0502020204030204" pitchFamily="34" charset="0"/>
                <a:cs typeface="Vazirmatn" pitchFamily="2" charset="-78"/>
              </a:rPr>
              <a:t> انگلستان به قصد یافتن مستعمرات جدید به سمت اقیانوس آتلانتیک حرکت کردند. یکی از ۹ کشتی در اطراف جایی که امروز مثلث </a:t>
            </a:r>
            <a:r>
              <a:rPr lang="fa-IR" sz="1800" kern="100" dirty="0" err="1">
                <a:effectLst/>
                <a:latin typeface="Times New Roman" panose="02020603050405020304" pitchFamily="18" charset="0"/>
                <a:ea typeface="Calibri" panose="020F0502020204030204" pitchFamily="34" charset="0"/>
                <a:cs typeface="Vazirmatn" pitchFamily="2" charset="-78"/>
              </a:rPr>
              <a:t>برمودا</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می‌نامیم</a:t>
            </a:r>
            <a:r>
              <a:rPr lang="fa-IR" sz="1800" kern="100" dirty="0">
                <a:effectLst/>
                <a:latin typeface="Times New Roman" panose="02020603050405020304" pitchFamily="18" charset="0"/>
                <a:ea typeface="Calibri" panose="020F0502020204030204" pitchFamily="34" charset="0"/>
                <a:cs typeface="Vazirmatn" pitchFamily="2" charset="-78"/>
              </a:rPr>
              <a:t> گم شد و همگان تصور کردند که کشتی و </a:t>
            </a:r>
            <a:r>
              <a:rPr lang="fa-IR" sz="1800" kern="100" dirty="0" err="1">
                <a:effectLst/>
                <a:latin typeface="Times New Roman" panose="02020603050405020304" pitchFamily="18" charset="0"/>
                <a:ea typeface="Calibri" panose="020F0502020204030204" pitchFamily="34" charset="0"/>
                <a:cs typeface="Vazirmatn" pitchFamily="2" charset="-78"/>
              </a:rPr>
              <a:t>سرنشینانش</a:t>
            </a:r>
            <a:r>
              <a:rPr lang="fa-IR" sz="1800" kern="100" dirty="0">
                <a:effectLst/>
                <a:latin typeface="Times New Roman" panose="02020603050405020304" pitchFamily="18" charset="0"/>
                <a:ea typeface="Calibri" panose="020F0502020204030204" pitchFamily="34" charset="0"/>
                <a:cs typeface="Vazirmatn" pitchFamily="2" charset="-78"/>
              </a:rPr>
              <a:t> غرق </a:t>
            </a:r>
            <a:r>
              <a:rPr lang="fa-IR" sz="1800" kern="100" dirty="0" err="1">
                <a:effectLst/>
                <a:latin typeface="Times New Roman" panose="02020603050405020304" pitchFamily="18" charset="0"/>
                <a:ea typeface="Calibri" panose="020F0502020204030204" pitchFamily="34" charset="0"/>
                <a:cs typeface="Vazirmatn" pitchFamily="2" charset="-78"/>
              </a:rPr>
              <a:t>شده‌اند</a:t>
            </a:r>
            <a:r>
              <a:rPr lang="fa-IR" sz="1800" kern="100" dirty="0">
                <a:effectLst/>
                <a:latin typeface="Times New Roman" panose="02020603050405020304" pitchFamily="18" charset="0"/>
                <a:ea typeface="Calibri" panose="020F0502020204030204" pitchFamily="34" charset="0"/>
                <a:cs typeface="Vazirmatn" pitchFamily="2" charset="-78"/>
              </a:rPr>
              <a:t>. اما حدود یک سال بعد، مسافران آن کشتی به بندر </a:t>
            </a:r>
            <a:r>
              <a:rPr lang="fa-IR" sz="1800" kern="100" dirty="0" err="1">
                <a:effectLst/>
                <a:latin typeface="Times New Roman" panose="02020603050405020304" pitchFamily="18" charset="0"/>
                <a:ea typeface="Calibri" panose="020F0502020204030204" pitchFamily="34" charset="0"/>
                <a:cs typeface="Vazirmatn" pitchFamily="2" charset="-78"/>
              </a:rPr>
              <a:t>جیمزتاون</a:t>
            </a:r>
            <a:r>
              <a:rPr lang="fa-IR" sz="1800" kern="100" dirty="0">
                <a:effectLst/>
                <a:latin typeface="Times New Roman" panose="02020603050405020304" pitchFamily="18" charset="0"/>
                <a:ea typeface="Calibri" panose="020F0502020204030204" pitchFamily="34" charset="0"/>
                <a:cs typeface="Vazirmatn" pitchFamily="2" charset="-78"/>
              </a:rPr>
              <a:t> آمریکا رسیدند. معلوم شد آنها به </a:t>
            </a:r>
            <a:r>
              <a:rPr lang="fa-IR" sz="1800" kern="100" dirty="0" err="1">
                <a:effectLst/>
                <a:latin typeface="Times New Roman" panose="02020603050405020304" pitchFamily="18" charset="0"/>
                <a:ea typeface="Calibri" panose="020F0502020204030204" pitchFamily="34" charset="0"/>
                <a:cs typeface="Vazirmatn" pitchFamily="2" charset="-78"/>
              </a:rPr>
              <a:t>جزیره‌ای</a:t>
            </a:r>
            <a:r>
              <a:rPr lang="fa-IR" sz="1800" kern="100" dirty="0">
                <a:effectLst/>
                <a:latin typeface="Times New Roman" panose="02020603050405020304" pitchFamily="18" charset="0"/>
                <a:ea typeface="Calibri" panose="020F0502020204030204" pitchFamily="34" charset="0"/>
                <a:cs typeface="Vazirmatn" pitchFamily="2" charset="-78"/>
              </a:rPr>
              <a:t> در دریای </a:t>
            </a:r>
            <a:r>
              <a:rPr lang="fa-IR" sz="1800" kern="100" dirty="0" err="1">
                <a:effectLst/>
                <a:latin typeface="Times New Roman" panose="02020603050405020304" pitchFamily="18" charset="0"/>
                <a:ea typeface="Calibri" panose="020F0502020204030204" pitchFamily="34" charset="0"/>
                <a:cs typeface="Vazirmatn" pitchFamily="2" charset="-78"/>
              </a:rPr>
              <a:t>کارائیب</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افتاده‌اند</a:t>
            </a:r>
            <a:r>
              <a:rPr lang="fa-IR" sz="1800" kern="100" dirty="0">
                <a:effectLst/>
                <a:latin typeface="Times New Roman" panose="02020603050405020304" pitchFamily="18" charset="0"/>
                <a:ea typeface="Calibri" panose="020F0502020204030204" pitchFamily="34" charset="0"/>
                <a:cs typeface="Vazirmatn" pitchFamily="2" charset="-78"/>
              </a:rPr>
              <a:t> و نه تنها زنده </a:t>
            </a:r>
            <a:r>
              <a:rPr lang="fa-IR" sz="1800" kern="100" dirty="0" err="1">
                <a:effectLst/>
                <a:latin typeface="Times New Roman" panose="02020603050405020304" pitchFamily="18" charset="0"/>
                <a:ea typeface="Calibri" panose="020F0502020204030204" pitchFamily="34" charset="0"/>
                <a:cs typeface="Vazirmatn" pitchFamily="2" charset="-78"/>
              </a:rPr>
              <a:t>مانده‌اند</a:t>
            </a:r>
            <a:r>
              <a:rPr lang="fa-IR" sz="1800" kern="100" dirty="0">
                <a:effectLst/>
                <a:latin typeface="Times New Roman" panose="02020603050405020304" pitchFamily="18" charset="0"/>
                <a:ea typeface="Calibri" panose="020F0502020204030204" pitchFamily="34" charset="0"/>
                <a:cs typeface="Vazirmatn" pitchFamily="2" charset="-78"/>
              </a:rPr>
              <a:t>، بلکه دو کشتی خوب هم برای </a:t>
            </a:r>
            <a:r>
              <a:rPr lang="fa-IR" sz="1800" kern="100" dirty="0" err="1">
                <a:effectLst/>
                <a:latin typeface="Times New Roman" panose="02020603050405020304" pitchFamily="18" charset="0"/>
                <a:ea typeface="Calibri" panose="020F0502020204030204" pitchFamily="34" charset="0"/>
                <a:cs typeface="Vazirmatn" pitchFamily="2" charset="-78"/>
              </a:rPr>
              <a:t>ادامه‌ی</a:t>
            </a:r>
            <a:r>
              <a:rPr lang="fa-IR" sz="1800" kern="100" dirty="0">
                <a:effectLst/>
                <a:latin typeface="Times New Roman" panose="02020603050405020304" pitchFamily="18" charset="0"/>
                <a:ea typeface="Calibri" panose="020F0502020204030204" pitchFamily="34" charset="0"/>
                <a:cs typeface="Vazirmatn" pitchFamily="2" charset="-78"/>
              </a:rPr>
              <a:t> راه </a:t>
            </a:r>
            <a:r>
              <a:rPr lang="fa-IR" sz="1800" kern="100" dirty="0" err="1">
                <a:effectLst/>
                <a:latin typeface="Times New Roman" panose="02020603050405020304" pitchFamily="18" charset="0"/>
                <a:ea typeface="Calibri" panose="020F0502020204030204" pitchFamily="34" charset="0"/>
                <a:cs typeface="Vazirmatn" pitchFamily="2" charset="-78"/>
              </a:rPr>
              <a:t>ساخته‌اند</a:t>
            </a:r>
            <a:r>
              <a:rPr lang="fa-IR" sz="1800" kern="100" dirty="0">
                <a:effectLst/>
                <a:latin typeface="Times New Roman" panose="02020603050405020304" pitchFamily="18" charset="0"/>
                <a:ea typeface="Calibri" panose="020F0502020204030204" pitchFamily="34" charset="0"/>
                <a:cs typeface="Vazirmatn" pitchFamily="2" charset="-78"/>
              </a:rPr>
              <a:t>!</a:t>
            </a: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ماجرای آنها در اسناد زیادی ثبت شد و برای مردم آن زمان در انگلستان هم منتشر شد. نکته </a:t>
            </a:r>
            <a:r>
              <a:rPr lang="fa-IR" sz="1800" kern="100" dirty="0" err="1">
                <a:effectLst/>
                <a:latin typeface="Times New Roman" panose="02020603050405020304" pitchFamily="18" charset="0"/>
                <a:ea typeface="Calibri" panose="020F0502020204030204" pitchFamily="34" charset="0"/>
                <a:cs typeface="Vazirmatn" pitchFamily="2" charset="-78"/>
              </a:rPr>
              <a:t>اساسی‌تر</a:t>
            </a:r>
            <a:r>
              <a:rPr lang="fa-IR" sz="1800" kern="100" dirty="0">
                <a:effectLst/>
                <a:latin typeface="Times New Roman" panose="02020603050405020304" pitchFamily="18" charset="0"/>
                <a:ea typeface="Calibri" panose="020F0502020204030204" pitchFamily="34" charset="0"/>
                <a:cs typeface="Vazirmatn" pitchFamily="2" charset="-78"/>
              </a:rPr>
              <a:t> هم این است: دو تن از حامیان شکسپیر، رهبران کمپانی ویرجینیا بودند که صاحب این </a:t>
            </a:r>
            <a:r>
              <a:rPr lang="fa-IR" sz="1800" kern="100" dirty="0" err="1">
                <a:effectLst/>
                <a:latin typeface="Times New Roman" panose="02020603050405020304" pitchFamily="18" charset="0"/>
                <a:ea typeface="Calibri" panose="020F0502020204030204" pitchFamily="34" charset="0"/>
                <a:cs typeface="Vazirmatn" pitchFamily="2" charset="-78"/>
              </a:rPr>
              <a:t>کشتی‌ها</a:t>
            </a:r>
            <a:r>
              <a:rPr lang="fa-IR" sz="1800" kern="100" dirty="0">
                <a:effectLst/>
                <a:latin typeface="Times New Roman" panose="02020603050405020304" pitchFamily="18" charset="0"/>
                <a:ea typeface="Calibri" panose="020F0502020204030204" pitchFamily="34" charset="0"/>
                <a:cs typeface="Vazirmatn" pitchFamily="2" charset="-78"/>
              </a:rPr>
              <a:t> بود. کاملا قابل تصور است که آن دو، جزییات </a:t>
            </a:r>
            <a:r>
              <a:rPr lang="fa-IR" sz="1800" kern="100" dirty="0" err="1">
                <a:effectLst/>
                <a:latin typeface="Times New Roman" panose="02020603050405020304" pitchFamily="18" charset="0"/>
                <a:ea typeface="Calibri" panose="020F0502020204030204" pitchFamily="34" charset="0"/>
                <a:cs typeface="Vazirmatn" pitchFamily="2" charset="-78"/>
              </a:rPr>
              <a:t>کامل‌تری</a:t>
            </a:r>
            <a:r>
              <a:rPr lang="fa-IR" sz="1800" kern="100" dirty="0">
                <a:effectLst/>
                <a:latin typeface="Times New Roman" panose="02020603050405020304" pitchFamily="18" charset="0"/>
                <a:ea typeface="Calibri" panose="020F0502020204030204" pitchFamily="34" charset="0"/>
                <a:cs typeface="Vazirmatn" pitchFamily="2" charset="-78"/>
              </a:rPr>
              <a:t> از این داستان را برای شکسپیر تعریف کرده باشند و یا اسناد </a:t>
            </a:r>
            <a:r>
              <a:rPr lang="fa-IR" sz="1800" kern="100" dirty="0" err="1">
                <a:effectLst/>
                <a:latin typeface="Times New Roman" panose="02020603050405020304" pitchFamily="18" charset="0"/>
                <a:ea typeface="Calibri" panose="020F0502020204030204" pitchFamily="34" charset="0"/>
                <a:cs typeface="Vazirmatn" pitchFamily="2" charset="-78"/>
              </a:rPr>
              <a:t>کامل‌تری</a:t>
            </a:r>
            <a:r>
              <a:rPr lang="fa-IR" sz="1800" kern="100" dirty="0">
                <a:effectLst/>
                <a:latin typeface="Times New Roman" panose="02020603050405020304" pitchFamily="18" charset="0"/>
                <a:ea typeface="Calibri" panose="020F0502020204030204" pitchFamily="34" charset="0"/>
                <a:cs typeface="Vazirmatn" pitchFamily="2" charset="-78"/>
              </a:rPr>
              <a:t> را در اختیار او گذاشته باشند.</a:t>
            </a:r>
          </a:p>
        </p:txBody>
      </p:sp>
      <p:sp>
        <p:nvSpPr>
          <p:cNvPr id="4" name="Slide Number Placeholder 3"/>
          <p:cNvSpPr>
            <a:spLocks noGrp="1"/>
          </p:cNvSpPr>
          <p:nvPr>
            <p:ph type="sldNum" sz="quarter" idx="5"/>
          </p:nvPr>
        </p:nvSpPr>
        <p:spPr/>
        <p:txBody>
          <a:bodyPr/>
          <a:lstStyle/>
          <a:p>
            <a:fld id="{7D00A5ED-ACE5-406B-ACF1-1DA2FA406F21}" type="slidenum">
              <a:rPr lang="en-US" smtClean="0"/>
              <a:t>10</a:t>
            </a:fld>
            <a:endParaRPr lang="en-US"/>
          </a:p>
        </p:txBody>
      </p:sp>
    </p:spTree>
    <p:extLst>
      <p:ext uri="{BB962C8B-B14F-4D97-AF65-F5344CB8AC3E}">
        <p14:creationId xmlns:p14="http://schemas.microsoft.com/office/powerpoint/2010/main" val="7693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r>
              <a:rPr lang="fa-IR" sz="1800" kern="100" dirty="0">
                <a:effectLst/>
                <a:latin typeface="Times New Roman" panose="02020603050405020304" pitchFamily="18" charset="0"/>
                <a:ea typeface="Calibri" panose="020F0502020204030204" pitchFamily="34" charset="0"/>
                <a:cs typeface="Vazirmatn" pitchFamily="2" charset="-78"/>
              </a:rPr>
              <a:t>این معمولا اولین چیزی است که در مورد نمایشنامه طوفان گفته </a:t>
            </a:r>
            <a:r>
              <a:rPr lang="fa-IR" sz="1800" kern="100" dirty="0" err="1">
                <a:effectLst/>
                <a:latin typeface="Times New Roman" panose="02020603050405020304" pitchFamily="18" charset="0"/>
                <a:ea typeface="Calibri" panose="020F0502020204030204" pitchFamily="34" charset="0"/>
                <a:cs typeface="Vazirmatn" pitchFamily="2" charset="-78"/>
              </a:rPr>
              <a:t>می‌شود</a:t>
            </a:r>
            <a:r>
              <a:rPr lang="fa-IR" sz="1800" kern="100" dirty="0">
                <a:effectLst/>
                <a:latin typeface="Times New Roman" panose="02020603050405020304" pitchFamily="18" charset="0"/>
                <a:ea typeface="Calibri" panose="020F0502020204030204" pitchFamily="34" charset="0"/>
                <a:cs typeface="Vazirmatn" pitchFamily="2" charset="-78"/>
              </a:rPr>
              <a:t>: شکسپیر خودش را در </a:t>
            </a:r>
            <a:r>
              <a:rPr lang="fa-IR" sz="1800" kern="100" dirty="0" err="1">
                <a:effectLst/>
                <a:latin typeface="Times New Roman" panose="02020603050405020304" pitchFamily="18" charset="0"/>
                <a:ea typeface="Calibri" panose="020F0502020204030204" pitchFamily="34" charset="0"/>
                <a:cs typeface="Vazirmatn" pitchFamily="2" charset="-78"/>
              </a:rPr>
              <a:t>پراسپرو</a:t>
            </a:r>
            <a:r>
              <a:rPr lang="fa-IR" sz="1800" kern="100" dirty="0">
                <a:effectLst/>
                <a:latin typeface="Times New Roman" panose="02020603050405020304" pitchFamily="18" charset="0"/>
                <a:ea typeface="Calibri" panose="020F0502020204030204" pitchFamily="34" charset="0"/>
                <a:cs typeface="Vazirmatn" pitchFamily="2" charset="-78"/>
              </a:rPr>
              <a:t> به تصویر </a:t>
            </a:r>
            <a:r>
              <a:rPr lang="fa-IR" sz="1800" kern="100" dirty="0" err="1">
                <a:effectLst/>
                <a:latin typeface="Times New Roman" panose="02020603050405020304" pitchFamily="18" charset="0"/>
                <a:ea typeface="Calibri" panose="020F0502020204030204" pitchFamily="34" charset="0"/>
                <a:cs typeface="Vazirmatn" pitchFamily="2" charset="-78"/>
              </a:rPr>
              <a:t>می‌کشد</a:t>
            </a:r>
            <a:r>
              <a:rPr lang="fa-IR" sz="1800" kern="100" dirty="0">
                <a:effectLst/>
                <a:latin typeface="Times New Roman" panose="02020603050405020304" pitchFamily="18" charset="0"/>
                <a:ea typeface="Calibri" panose="020F0502020204030204" pitchFamily="34" charset="0"/>
                <a:cs typeface="Vazirmatn" pitchFamily="2" charset="-78"/>
              </a:rPr>
              <a:t>. او همانند </a:t>
            </a:r>
            <a:r>
              <a:rPr lang="fa-IR" sz="1800" kern="100" dirty="0" err="1">
                <a:effectLst/>
                <a:latin typeface="Times New Roman" panose="02020603050405020304" pitchFamily="18" charset="0"/>
                <a:ea typeface="Calibri" panose="020F0502020204030204" pitchFamily="34" charset="0"/>
                <a:cs typeface="Vazirmatn" pitchFamily="2" charset="-78"/>
              </a:rPr>
              <a:t>پراسپرو</a:t>
            </a:r>
            <a:r>
              <a:rPr lang="fa-IR" sz="1800" kern="100" dirty="0">
                <a:effectLst/>
                <a:latin typeface="Times New Roman" panose="02020603050405020304" pitchFamily="18" charset="0"/>
                <a:ea typeface="Calibri" panose="020F0502020204030204" pitchFamily="34" charset="0"/>
                <a:cs typeface="Vazirmatn" pitchFamily="2" charset="-78"/>
              </a:rPr>
              <a:t> یک غریبه در دنیای لندن است که با جادوی </a:t>
            </a:r>
            <a:r>
              <a:rPr lang="fa-IR" sz="1800" kern="100" dirty="0" err="1">
                <a:effectLst/>
                <a:latin typeface="Times New Roman" panose="02020603050405020304" pitchFamily="18" charset="0"/>
                <a:ea typeface="Calibri" panose="020F0502020204030204" pitchFamily="34" charset="0"/>
                <a:cs typeface="Vazirmatn" pitchFamily="2" charset="-78"/>
              </a:rPr>
              <a:t>ادبی‌اش</a:t>
            </a:r>
            <a:r>
              <a:rPr lang="fa-IR" sz="1800" kern="100" dirty="0">
                <a:effectLst/>
                <a:latin typeface="Times New Roman" panose="02020603050405020304" pitchFamily="18" charset="0"/>
                <a:ea typeface="Calibri" panose="020F0502020204030204" pitchFamily="34" charset="0"/>
                <a:cs typeface="Vazirmatn" pitchFamily="2" charset="-78"/>
              </a:rPr>
              <a:t>، این شهر را تسخیر کرده است. اما اکنون به پایان کارش نزدیک شده و باید </a:t>
            </a:r>
            <a:r>
              <a:rPr lang="fa-IR" sz="1800" kern="100" dirty="0" err="1">
                <a:effectLst/>
                <a:latin typeface="Times New Roman" panose="02020603050405020304" pitchFamily="18" charset="0"/>
                <a:ea typeface="Calibri" panose="020F0502020204030204" pitchFamily="34" charset="0"/>
                <a:cs typeface="Vazirmatn" pitchFamily="2" charset="-78"/>
              </a:rPr>
              <a:t>قلمش</a:t>
            </a:r>
            <a:r>
              <a:rPr lang="fa-IR" sz="1800" kern="100" dirty="0">
                <a:effectLst/>
                <a:latin typeface="Times New Roman" panose="02020603050405020304" pitchFamily="18" charset="0"/>
                <a:ea typeface="Calibri" panose="020F0502020204030204" pitchFamily="34" charset="0"/>
                <a:cs typeface="Vazirmatn" pitchFamily="2" charset="-78"/>
              </a:rPr>
              <a:t> را کنار بگذارد و به شهر کوچکش، </a:t>
            </a:r>
            <a:r>
              <a:rPr lang="fa-IR" sz="1800" kern="100" dirty="0" err="1">
                <a:effectLst/>
                <a:latin typeface="Times New Roman" panose="02020603050405020304" pitchFamily="18" charset="0"/>
                <a:ea typeface="Calibri" panose="020F0502020204030204" pitchFamily="34" charset="0"/>
                <a:cs typeface="Vazirmatn" pitchFamily="2" charset="-78"/>
              </a:rPr>
              <a:t>استراتفورد</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اپان</a:t>
            </a:r>
            <a:r>
              <a:rPr lang="fa-IR" sz="1800" kern="100" dirty="0">
                <a:effectLst/>
                <a:latin typeface="Times New Roman" panose="02020603050405020304" pitchFamily="18" charset="0"/>
                <a:ea typeface="Calibri" panose="020F0502020204030204" pitchFamily="34" charset="0"/>
                <a:cs typeface="Vazirmatn" pitchFamily="2" charset="-78"/>
              </a:rPr>
              <a:t> اوان برگردد و در آرامش </a:t>
            </a:r>
            <a:r>
              <a:rPr lang="fa-IR" sz="1800" kern="100" dirty="0" err="1">
                <a:effectLst/>
                <a:latin typeface="Times New Roman" panose="02020603050405020304" pitchFamily="18" charset="0"/>
                <a:ea typeface="Calibri" panose="020F0502020204030204" pitchFamily="34" charset="0"/>
                <a:cs typeface="Vazirmatn" pitchFamily="2" charset="-78"/>
              </a:rPr>
              <a:t>زندگی‌اش</a:t>
            </a:r>
            <a:r>
              <a:rPr lang="fa-IR" sz="1800" kern="100" dirty="0">
                <a:effectLst/>
                <a:latin typeface="Times New Roman" panose="02020603050405020304" pitchFamily="18" charset="0"/>
                <a:ea typeface="Calibri" panose="020F0502020204030204" pitchFamily="34" charset="0"/>
                <a:cs typeface="Vazirmatn" pitchFamily="2" charset="-78"/>
              </a:rPr>
              <a:t> را به سر ببرد. </a:t>
            </a: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این ایده را اولین بار منتقدی به نام </a:t>
            </a:r>
            <a:r>
              <a:rPr lang="fa-IR" sz="1800" kern="100" dirty="0" err="1">
                <a:effectLst/>
                <a:latin typeface="Times New Roman" panose="02020603050405020304" pitchFamily="18" charset="0"/>
                <a:ea typeface="Calibri" panose="020F0502020204030204" pitchFamily="34" charset="0"/>
                <a:cs typeface="Vazirmatn" pitchFamily="2" charset="-78"/>
              </a:rPr>
              <a:t>تامس</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کمپل</a:t>
            </a:r>
            <a:r>
              <a:rPr lang="fa-IR" sz="1800" kern="100" dirty="0">
                <a:effectLst/>
                <a:latin typeface="Times New Roman" panose="02020603050405020304" pitchFamily="18" charset="0"/>
                <a:ea typeface="Calibri" panose="020F0502020204030204" pitchFamily="34" charset="0"/>
                <a:cs typeface="Vazirmatn" pitchFamily="2" charset="-78"/>
              </a:rPr>
              <a:t> در سال ۱۸۳۸ مطرح کرد: «شکسپیر، که انگار </a:t>
            </a:r>
            <a:r>
              <a:rPr lang="fa-IR" sz="1800" kern="100" dirty="0" err="1">
                <a:effectLst/>
                <a:latin typeface="Times New Roman" panose="02020603050405020304" pitchFamily="18" charset="0"/>
                <a:ea typeface="Calibri" panose="020F0502020204030204" pitchFamily="34" charset="0"/>
                <a:cs typeface="Vazirmatn" pitchFamily="2" charset="-78"/>
              </a:rPr>
              <a:t>می‌دانست</a:t>
            </a:r>
            <a:r>
              <a:rPr lang="fa-IR" sz="1800" kern="100" dirty="0">
                <a:effectLst/>
                <a:latin typeface="Times New Roman" panose="02020603050405020304" pitchFamily="18" charset="0"/>
                <a:ea typeface="Calibri" panose="020F0502020204030204" pitchFamily="34" charset="0"/>
                <a:cs typeface="Vazirmatn" pitchFamily="2" charset="-78"/>
              </a:rPr>
              <a:t> این نمایشنامه آخرین کار </a:t>
            </a:r>
            <a:r>
              <a:rPr lang="fa-IR" sz="1800" kern="100" dirty="0" err="1">
                <a:effectLst/>
                <a:latin typeface="Times New Roman" panose="02020603050405020304" pitchFamily="18" charset="0"/>
                <a:ea typeface="Calibri" panose="020F0502020204030204" pitchFamily="34" charset="0"/>
                <a:cs typeface="Vazirmatn" pitchFamily="2" charset="-78"/>
              </a:rPr>
              <a:t>اوست</a:t>
            </a:r>
            <a:r>
              <a:rPr lang="fa-IR" sz="1800" kern="100" dirty="0">
                <a:effectLst/>
                <a:latin typeface="Times New Roman" panose="02020603050405020304" pitchFamily="18" charset="0"/>
                <a:ea typeface="Calibri" panose="020F0502020204030204" pitchFamily="34" charset="0"/>
                <a:cs typeface="Vazirmatn" pitchFamily="2" charset="-78"/>
              </a:rPr>
              <a:t>... قهرمان نمایشنامه را در قامت یک جادوگر </a:t>
            </a:r>
            <a:r>
              <a:rPr lang="fa-IR" sz="1800" kern="100" dirty="0" err="1">
                <a:effectLst/>
                <a:latin typeface="Times New Roman" panose="02020603050405020304" pitchFamily="18" charset="0"/>
                <a:ea typeface="Calibri" panose="020F0502020204030204" pitchFamily="34" charset="0"/>
                <a:cs typeface="Vazirmatn" pitchFamily="2" charset="-78"/>
              </a:rPr>
              <a:t>خوش‌قلب</a:t>
            </a:r>
            <a:r>
              <a:rPr lang="fa-IR" sz="1800" kern="100" dirty="0">
                <a:effectLst/>
                <a:latin typeface="Times New Roman" panose="02020603050405020304" pitchFamily="18" charset="0"/>
                <a:ea typeface="Calibri" panose="020F0502020204030204" pitchFamily="34" charset="0"/>
                <a:cs typeface="Vazirmatn" pitchFamily="2" charset="-78"/>
              </a:rPr>
              <a:t> و باوقار به تصویر </a:t>
            </a:r>
            <a:r>
              <a:rPr lang="fa-IR" sz="1800" kern="100" dirty="0" err="1">
                <a:effectLst/>
                <a:latin typeface="Times New Roman" panose="02020603050405020304" pitchFamily="18" charset="0"/>
                <a:ea typeface="Calibri" panose="020F0502020204030204" pitchFamily="34" charset="0"/>
                <a:cs typeface="Vazirmatn" pitchFamily="2" charset="-78"/>
              </a:rPr>
              <a:t>می‌کشد</a:t>
            </a:r>
            <a:r>
              <a:rPr lang="fa-IR" sz="1800" kern="100" dirty="0">
                <a:effectLst/>
                <a:latin typeface="Times New Roman" panose="02020603050405020304" pitchFamily="18" charset="0"/>
                <a:ea typeface="Calibri" panose="020F0502020204030204" pitchFamily="34" charset="0"/>
                <a:cs typeface="Vazirmatn" pitchFamily="2" charset="-78"/>
              </a:rPr>
              <a:t> که </a:t>
            </a:r>
            <a:r>
              <a:rPr lang="fa-IR" sz="1800" kern="100" dirty="0" err="1">
                <a:effectLst/>
                <a:latin typeface="Times New Roman" panose="02020603050405020304" pitchFamily="18" charset="0"/>
                <a:ea typeface="Calibri" panose="020F0502020204030204" pitchFamily="34" charset="0"/>
                <a:cs typeface="Vazirmatn" pitchFamily="2" charset="-78"/>
              </a:rPr>
              <a:t>می‌تواند</a:t>
            </a:r>
            <a:r>
              <a:rPr lang="fa-IR" sz="1800" kern="100" dirty="0">
                <a:effectLst/>
                <a:latin typeface="Times New Roman" panose="02020603050405020304" pitchFamily="18" charset="0"/>
                <a:ea typeface="Calibri" panose="020F0502020204030204" pitchFamily="34" charset="0"/>
                <a:cs typeface="Vazirmatn" pitchFamily="2" charset="-78"/>
              </a:rPr>
              <a:t> ارواح را فرا بخواند.... شکسپیر خود </a:t>
            </a:r>
            <a:r>
              <a:rPr lang="fa-IR" sz="1800" kern="100" dirty="0" err="1">
                <a:effectLst/>
                <a:latin typeface="Times New Roman" panose="02020603050405020304" pitchFamily="18" charset="0"/>
                <a:ea typeface="Calibri" panose="020F0502020204030204" pitchFamily="34" charset="0"/>
                <a:cs typeface="Vazirmatn" pitchFamily="2" charset="-78"/>
              </a:rPr>
              <a:t>پراسپرو</a:t>
            </a:r>
            <a:r>
              <a:rPr lang="fa-IR" sz="1800" kern="100" dirty="0">
                <a:effectLst/>
                <a:latin typeface="Times New Roman" panose="02020603050405020304" pitchFamily="18" charset="0"/>
                <a:ea typeface="Calibri" panose="020F0502020204030204" pitchFamily="34" charset="0"/>
                <a:cs typeface="Vazirmatn" pitchFamily="2" charset="-78"/>
              </a:rPr>
              <a:t> است، یا بهتر است بگوییم یک </a:t>
            </a:r>
            <a:r>
              <a:rPr lang="fa-IR" sz="1800" kern="100" dirty="0" err="1">
                <a:effectLst/>
                <a:latin typeface="Times New Roman" panose="02020603050405020304" pitchFamily="18" charset="0"/>
                <a:ea typeface="Calibri" panose="020F0502020204030204" pitchFamily="34" charset="0"/>
                <a:cs typeface="Vazirmatn" pitchFamily="2" charset="-78"/>
              </a:rPr>
              <a:t>نابغه‌ی</a:t>
            </a:r>
            <a:r>
              <a:rPr lang="fa-IR" sz="1800" kern="100" dirty="0">
                <a:effectLst/>
                <a:latin typeface="Times New Roman" panose="02020603050405020304" pitchFamily="18" charset="0"/>
                <a:ea typeface="Calibri" panose="020F0502020204030204" pitchFamily="34" charset="0"/>
                <a:cs typeface="Vazirmatn" pitchFamily="2" charset="-78"/>
              </a:rPr>
              <a:t> والاتر که هم بر </a:t>
            </a:r>
            <a:r>
              <a:rPr lang="fa-IR" sz="1800" kern="100" dirty="0" err="1">
                <a:effectLst/>
                <a:latin typeface="Times New Roman" panose="02020603050405020304" pitchFamily="18" charset="0"/>
                <a:ea typeface="Calibri" panose="020F0502020204030204" pitchFamily="34" charset="0"/>
                <a:cs typeface="Vazirmatn" pitchFamily="2" charset="-78"/>
              </a:rPr>
              <a:t>پراسپرو</a:t>
            </a:r>
            <a:r>
              <a:rPr lang="fa-IR" sz="1800" kern="100" dirty="0">
                <a:effectLst/>
                <a:latin typeface="Times New Roman" panose="02020603050405020304" pitchFamily="18" charset="0"/>
                <a:ea typeface="Calibri" panose="020F0502020204030204" pitchFamily="34" charset="0"/>
                <a:cs typeface="Vazirmatn" pitchFamily="2" charset="-78"/>
              </a:rPr>
              <a:t> و هم بر آریل فرمان </a:t>
            </a:r>
            <a:r>
              <a:rPr lang="fa-IR" sz="1800" kern="100" dirty="0" err="1">
                <a:effectLst/>
                <a:latin typeface="Times New Roman" panose="02020603050405020304" pitchFamily="18" charset="0"/>
                <a:ea typeface="Calibri" panose="020F0502020204030204" pitchFamily="34" charset="0"/>
                <a:cs typeface="Vazirmatn" pitchFamily="2" charset="-78"/>
              </a:rPr>
              <a:t>می‌راند</a:t>
            </a:r>
            <a:r>
              <a:rPr lang="fa-IR" sz="1800" kern="100" dirty="0">
                <a:effectLst/>
                <a:latin typeface="Times New Roman" panose="02020603050405020304" pitchFamily="18" charset="0"/>
                <a:ea typeface="Calibri" panose="020F0502020204030204" pitchFamily="34" charset="0"/>
                <a:cs typeface="Vazirmatn" pitchFamily="2" charset="-78"/>
              </a:rPr>
              <a:t>. و الآن وقت آن رسیده بود که این جادوگر توانا، عصایش را کنار بگذارد.»</a:t>
            </a:r>
          </a:p>
        </p:txBody>
      </p:sp>
      <p:sp>
        <p:nvSpPr>
          <p:cNvPr id="4" name="Slide Number Placeholder 3"/>
          <p:cNvSpPr>
            <a:spLocks noGrp="1"/>
          </p:cNvSpPr>
          <p:nvPr>
            <p:ph type="sldNum" sz="quarter" idx="5"/>
          </p:nvPr>
        </p:nvSpPr>
        <p:spPr/>
        <p:txBody>
          <a:bodyPr/>
          <a:lstStyle/>
          <a:p>
            <a:fld id="{7D00A5ED-ACE5-406B-ACF1-1DA2FA406F21}" type="slidenum">
              <a:rPr lang="en-US" smtClean="0"/>
              <a:t>11</a:t>
            </a:fld>
            <a:endParaRPr lang="en-US"/>
          </a:p>
        </p:txBody>
      </p:sp>
    </p:spTree>
    <p:extLst>
      <p:ext uri="{BB962C8B-B14F-4D97-AF65-F5344CB8AC3E}">
        <p14:creationId xmlns:p14="http://schemas.microsoft.com/office/powerpoint/2010/main" val="228384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a:t>آیا </a:t>
            </a:r>
            <a:r>
              <a:rPr lang="fa-IR" dirty="0" err="1"/>
              <a:t>پراسپرو</a:t>
            </a:r>
            <a:r>
              <a:rPr lang="fa-IR" dirty="0"/>
              <a:t> نمادی از یک مرد </a:t>
            </a:r>
            <a:r>
              <a:rPr lang="fa-IR" dirty="0" err="1"/>
              <a:t>انگلیسیِ</a:t>
            </a:r>
            <a:r>
              <a:rPr lang="fa-IR" dirty="0"/>
              <a:t> استعمارگر است و </a:t>
            </a:r>
            <a:r>
              <a:rPr lang="fa-IR" dirty="0" err="1"/>
              <a:t>کالیبان</a:t>
            </a:r>
            <a:r>
              <a:rPr lang="fa-IR" dirty="0"/>
              <a:t> نماد یک </a:t>
            </a:r>
            <a:r>
              <a:rPr lang="fa-IR" dirty="0" err="1"/>
              <a:t>بومیِ</a:t>
            </a:r>
            <a:r>
              <a:rPr lang="fa-IR" dirty="0"/>
              <a:t> </a:t>
            </a:r>
            <a:r>
              <a:rPr lang="fa-IR" dirty="0" err="1"/>
              <a:t>استعمارشده</a:t>
            </a:r>
            <a:r>
              <a:rPr lang="fa-IR" dirty="0"/>
              <a:t>؟ از دهه هفتاد و هشتاد قرن بیستم و با اوج گرفتن نقد </a:t>
            </a:r>
            <a:r>
              <a:rPr lang="fa-IR" dirty="0" err="1"/>
              <a:t>پسااستعماری</a:t>
            </a:r>
            <a:r>
              <a:rPr lang="fa-IR" dirty="0"/>
              <a:t>، </a:t>
            </a:r>
            <a:r>
              <a:rPr lang="fa-IR" dirty="0" err="1"/>
              <a:t>نمایشنامه‌ی</a:t>
            </a:r>
            <a:r>
              <a:rPr lang="fa-IR" dirty="0"/>
              <a:t> طوفان به شدت هدف این نوع نقد قرار گرفت، تا حدی که </a:t>
            </a:r>
            <a:r>
              <a:rPr lang="fa-IR" dirty="0" err="1"/>
              <a:t>کالیبان</a:t>
            </a:r>
            <a:r>
              <a:rPr lang="fa-IR" dirty="0"/>
              <a:t> در قامت یک قهرمان </a:t>
            </a:r>
            <a:r>
              <a:rPr lang="fa-IR" dirty="0" err="1"/>
              <a:t>ضداستعمار</a:t>
            </a:r>
            <a:r>
              <a:rPr lang="fa-IR" dirty="0"/>
              <a:t> تصور شد که در مقابل ایدئولوژی استعماری قد علم </a:t>
            </a:r>
            <a:r>
              <a:rPr lang="fa-IR" dirty="0" err="1"/>
              <a:t>می‌کرد</a:t>
            </a:r>
            <a:r>
              <a:rPr lang="fa-IR" dirty="0"/>
              <a:t> و البته هر بار به </a:t>
            </a:r>
            <a:r>
              <a:rPr lang="fa-IR" dirty="0" err="1"/>
              <a:t>شیوه‌ای</a:t>
            </a:r>
            <a:r>
              <a:rPr lang="fa-IR" dirty="0"/>
              <a:t> تراژیک شکست </a:t>
            </a:r>
            <a:r>
              <a:rPr lang="fa-IR" dirty="0" err="1"/>
              <a:t>می‌خورد</a:t>
            </a:r>
            <a:r>
              <a:rPr lang="fa-IR" dirty="0"/>
              <a:t>. مسائل زیادی در نمایشنامه پیدا </a:t>
            </a:r>
            <a:r>
              <a:rPr lang="fa-IR" dirty="0" err="1"/>
              <a:t>می‌شود</a:t>
            </a:r>
            <a:r>
              <a:rPr lang="fa-IR" dirty="0"/>
              <a:t> که برای طرفداران این نوع نقد جذاب است، از جمله </a:t>
            </a:r>
            <a:r>
              <a:rPr lang="fa-IR" dirty="0" err="1"/>
              <a:t>مساله‌ی</a:t>
            </a:r>
            <a:r>
              <a:rPr lang="fa-IR" dirty="0"/>
              <a:t> مالکیت بر زمین، مساله </a:t>
            </a:r>
            <a:r>
              <a:rPr lang="fa-IR" dirty="0" err="1"/>
              <a:t>بهره‌کشی</a:t>
            </a:r>
            <a:r>
              <a:rPr lang="fa-IR" dirty="0"/>
              <a:t>، مساله زبان، مساله آموزش و ...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a:t>اما باز هم باید یادآوری کرد که تقلیل دادن کارهای شکسپیر به یک </a:t>
            </a:r>
            <a:r>
              <a:rPr lang="fa-IR" dirty="0" err="1"/>
              <a:t>شیوه‌ی</a:t>
            </a:r>
            <a:r>
              <a:rPr lang="fa-IR" dirty="0"/>
              <a:t> نقد یا یک ایدئولوژی مشخص چندان عاقلانه نیست. مروری بر </a:t>
            </a:r>
            <a:r>
              <a:rPr lang="fa-IR" dirty="0" err="1"/>
              <a:t>دیدگاه‌های</a:t>
            </a:r>
            <a:r>
              <a:rPr lang="fa-IR" dirty="0"/>
              <a:t> مختلف نقد در </a:t>
            </a:r>
            <a:r>
              <a:rPr lang="fa-IR" dirty="0" err="1"/>
              <a:t>دوره‌ها</a:t>
            </a:r>
            <a:r>
              <a:rPr lang="fa-IR" dirty="0"/>
              <a:t> و </a:t>
            </a:r>
            <a:r>
              <a:rPr lang="fa-IR" dirty="0" err="1"/>
              <a:t>قرن‌های</a:t>
            </a:r>
            <a:r>
              <a:rPr lang="fa-IR" dirty="0"/>
              <a:t> مختلف در مورد هر کدام از </a:t>
            </a:r>
            <a:r>
              <a:rPr lang="fa-IR" dirty="0" err="1"/>
              <a:t>نمایشنامه‌های</a:t>
            </a:r>
            <a:r>
              <a:rPr lang="fa-IR" dirty="0"/>
              <a:t> شکسپیر نشان </a:t>
            </a:r>
            <a:r>
              <a:rPr lang="fa-IR" dirty="0" err="1"/>
              <a:t>می‌دهد</a:t>
            </a:r>
            <a:r>
              <a:rPr lang="fa-IR" dirty="0"/>
              <a:t> که او همیشه از این تقلیل </a:t>
            </a:r>
            <a:r>
              <a:rPr lang="fa-IR" dirty="0" err="1"/>
              <a:t>دادن‌ها</a:t>
            </a:r>
            <a:r>
              <a:rPr lang="fa-IR" dirty="0"/>
              <a:t> فرار کرده است. </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12</a:t>
            </a:fld>
            <a:endParaRPr lang="en-US"/>
          </a:p>
        </p:txBody>
      </p:sp>
    </p:spTree>
    <p:extLst>
      <p:ext uri="{BB962C8B-B14F-4D97-AF65-F5344CB8AC3E}">
        <p14:creationId xmlns:p14="http://schemas.microsoft.com/office/powerpoint/2010/main" val="191385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ولی اصلا </a:t>
            </a:r>
            <a:r>
              <a:rPr lang="fa-IR" dirty="0" err="1"/>
              <a:t>نمی‌توان</a:t>
            </a:r>
            <a:r>
              <a:rPr lang="fa-IR" dirty="0"/>
              <a:t> انکار کرد که شکسپیر از اتفاقاتی که در مورد کشف </a:t>
            </a:r>
            <a:r>
              <a:rPr lang="fa-IR" dirty="0" err="1"/>
              <a:t>دنیاهای</a:t>
            </a:r>
            <a:r>
              <a:rPr lang="fa-IR" dirty="0"/>
              <a:t> جدید و مستعمرات جدید در </a:t>
            </a:r>
            <a:r>
              <a:rPr lang="fa-IR" dirty="0" err="1"/>
              <a:t>اطرافش</a:t>
            </a:r>
            <a:r>
              <a:rPr lang="fa-IR" dirty="0"/>
              <a:t> </a:t>
            </a:r>
            <a:r>
              <a:rPr lang="fa-IR" dirty="0" err="1"/>
              <a:t>می‌افتاد</a:t>
            </a:r>
            <a:r>
              <a:rPr lang="fa-IR" dirty="0"/>
              <a:t>، کاملا باخبر بود و آنها را در جاهای مختلفی در </a:t>
            </a:r>
            <a:r>
              <a:rPr lang="fa-IR" dirty="0" err="1"/>
              <a:t>نمایشنامه‌هایش</a:t>
            </a:r>
            <a:r>
              <a:rPr lang="fa-IR" dirty="0"/>
              <a:t> بازتاب داده است. مثلا همین مرور کوتاه بر تاریخ استعمار انگلیس نشان </a:t>
            </a:r>
            <a:r>
              <a:rPr lang="fa-IR" dirty="0" err="1"/>
              <a:t>می‌دهد</a:t>
            </a:r>
            <a:r>
              <a:rPr lang="fa-IR" dirty="0"/>
              <a:t> شکسپیر در چه </a:t>
            </a:r>
            <a:r>
              <a:rPr lang="fa-IR" dirty="0" err="1"/>
              <a:t>برهه‌ی</a:t>
            </a:r>
            <a:r>
              <a:rPr lang="fa-IR" dirty="0"/>
              <a:t> تاریخی مهمی </a:t>
            </a:r>
            <a:r>
              <a:rPr lang="fa-IR" dirty="0" err="1"/>
              <a:t>می‌زیسته</a:t>
            </a:r>
            <a:r>
              <a:rPr lang="fa-IR" dirty="0"/>
              <a:t>، و چقدر این برهه در کارهایش قابل ردیابی است. یک نمونه از این موارد را در اسلایدهای قبلی مرور کردیم.</a:t>
            </a:r>
            <a:endParaRPr lang="en-US" dirty="0"/>
          </a:p>
        </p:txBody>
      </p:sp>
      <p:sp>
        <p:nvSpPr>
          <p:cNvPr id="4" name="Slide Number Placeholder 3"/>
          <p:cNvSpPr>
            <a:spLocks noGrp="1"/>
          </p:cNvSpPr>
          <p:nvPr>
            <p:ph type="sldNum" sz="quarter" idx="5"/>
          </p:nvPr>
        </p:nvSpPr>
        <p:spPr/>
        <p:txBody>
          <a:bodyPr/>
          <a:lstStyle/>
          <a:p>
            <a:fld id="{7D00A5ED-ACE5-406B-ACF1-1DA2FA406F21}" type="slidenum">
              <a:rPr lang="en-US" smtClean="0"/>
              <a:t>13</a:t>
            </a:fld>
            <a:endParaRPr lang="en-US"/>
          </a:p>
        </p:txBody>
      </p:sp>
    </p:spTree>
    <p:extLst>
      <p:ext uri="{BB962C8B-B14F-4D97-AF65-F5344CB8AC3E}">
        <p14:creationId xmlns:p14="http://schemas.microsoft.com/office/powerpoint/2010/main" val="411209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rtl="1">
              <a:defRPr sz="3200" b="1">
                <a:solidFill>
                  <a:srgbClr val="00B050"/>
                </a:solidFill>
                <a:latin typeface="Vazirmatn" pitchFamily="2" charset="-78"/>
                <a:cs typeface="Vazirmatn" pitchFamily="2" charset="-78"/>
              </a:defRPr>
            </a:lvl1pPr>
          </a:lstStyle>
          <a:p>
            <a:r>
              <a:rPr kumimoji="0" lang="en-US" dirty="0"/>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rtl="1">
              <a:buNone/>
              <a:defRPr sz="2000">
                <a:solidFill>
                  <a:schemeClr val="accent4">
                    <a:lumMod val="50000"/>
                  </a:schemeClr>
                </a:solidFill>
                <a:latin typeface="Vazirmatn" pitchFamily="2" charset="-78"/>
                <a:ea typeface="+mj-ea"/>
                <a:cs typeface="Vazirmat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a:t>طوفان</a:t>
            </a:r>
          </a:p>
        </p:txBody>
      </p:sp>
      <p:sp>
        <p:nvSpPr>
          <p:cNvPr id="17" name="Footer Placeholder 16"/>
          <p:cNvSpPr>
            <a:spLocks noGrp="1"/>
          </p:cNvSpPr>
          <p:nvPr>
            <p:ph type="ftr" sz="quarter" idx="11"/>
          </p:nvPr>
        </p:nvSpPr>
        <p:spPr>
          <a:xfrm>
            <a:off x="2898648" y="6355080"/>
            <a:ext cx="3474720" cy="365760"/>
          </a:xfrm>
        </p:spPr>
        <p:txBody>
          <a:bodyPr/>
          <a:lstStyle/>
          <a:p>
            <a:r>
              <a:rPr lang="ar-SA"/>
              <a:t>دوره «شکسپیر در دایره» - جلسه هفتم</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27E3F93-D153-4AD7-8871-92DACCF9F3BF}"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طوفان</a:t>
            </a:r>
          </a:p>
        </p:txBody>
      </p:sp>
      <p:sp>
        <p:nvSpPr>
          <p:cNvPr id="5" name="Footer Placeholder 4"/>
          <p:cNvSpPr>
            <a:spLocks noGrp="1"/>
          </p:cNvSpPr>
          <p:nvPr>
            <p:ph type="ftr" sz="quarter" idx="11"/>
          </p:nvPr>
        </p:nvSpPr>
        <p:spPr/>
        <p:txBody>
          <a:bodyPr/>
          <a:lstStyle/>
          <a:p>
            <a:r>
              <a:rPr lang="ar-SA"/>
              <a:t>دوره «شکسپیر در دایره» - جلسه هفتم</a:t>
            </a:r>
            <a:endParaRPr lang="en-US"/>
          </a:p>
        </p:txBody>
      </p:sp>
      <p:sp>
        <p:nvSpPr>
          <p:cNvPr id="6" name="Slide Number Placeholder 5"/>
          <p:cNvSpPr>
            <a:spLocks noGrp="1"/>
          </p:cNvSpPr>
          <p:nvPr>
            <p:ph type="sldNum" sz="quarter" idx="12"/>
          </p:nvPr>
        </p:nvSpPr>
        <p:spPr/>
        <p:txBody>
          <a:bodyPr/>
          <a:lstStyle/>
          <a:p>
            <a:fld id="{827E3F93-D153-4AD7-8871-92DACCF9F3BF}" type="slidenum">
              <a:rPr lang="en-US" smtClean="0"/>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طوفان</a:t>
            </a:r>
          </a:p>
        </p:txBody>
      </p:sp>
      <p:sp>
        <p:nvSpPr>
          <p:cNvPr id="5" name="Footer Placeholder 4"/>
          <p:cNvSpPr>
            <a:spLocks noGrp="1"/>
          </p:cNvSpPr>
          <p:nvPr>
            <p:ph type="ftr" sz="quarter" idx="11"/>
          </p:nvPr>
        </p:nvSpPr>
        <p:spPr/>
        <p:txBody>
          <a:bodyPr/>
          <a:lstStyle/>
          <a:p>
            <a:r>
              <a:rPr lang="ar-SA"/>
              <a:t>دوره «شکسپیر در دایره» - جلسه هفتم</a:t>
            </a:r>
            <a:endParaRPr lang="en-US"/>
          </a:p>
        </p:txBody>
      </p:sp>
      <p:sp>
        <p:nvSpPr>
          <p:cNvPr id="6" name="Slide Number Placeholder 5"/>
          <p:cNvSpPr>
            <a:spLocks noGrp="1"/>
          </p:cNvSpPr>
          <p:nvPr>
            <p:ph type="sldNum" sz="quarter" idx="12"/>
          </p:nvPr>
        </p:nvSpPr>
        <p:spPr/>
        <p:txBody>
          <a:bodyPr/>
          <a:lstStyle/>
          <a:p>
            <a:fld id="{827E3F93-D153-4AD7-8871-92DACCF9F3BF}"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solidFill>
                  <a:schemeClr val="accent2">
                    <a:lumMod val="50000"/>
                  </a:schemeClr>
                </a:solidFill>
                <a:latin typeface="Vazirmatn" pitchFamily="2" charset="-78"/>
                <a:cs typeface="Vazirmatn" pitchFamily="2" charset="-78"/>
              </a:defRPr>
            </a:lvl1pPr>
          </a:lstStyle>
          <a:p>
            <a:r>
              <a:rPr kumimoji="0" lang="en-US" dirty="0"/>
              <a:t>Click to edit Master title style</a:t>
            </a:r>
          </a:p>
        </p:txBody>
      </p:sp>
      <p:sp>
        <p:nvSpPr>
          <p:cNvPr id="4" name="Date Placeholder 3"/>
          <p:cNvSpPr>
            <a:spLocks noGrp="1"/>
          </p:cNvSpPr>
          <p:nvPr>
            <p:ph type="dt" sz="half" idx="10"/>
          </p:nvPr>
        </p:nvSpPr>
        <p:spPr/>
        <p:txBody>
          <a:bodyPr/>
          <a:lstStyle>
            <a:lvl1pPr algn="r" rtl="1">
              <a:defRPr>
                <a:solidFill>
                  <a:schemeClr val="accent4">
                    <a:lumMod val="50000"/>
                  </a:schemeClr>
                </a:solidFill>
                <a:latin typeface="Vazirmatn" pitchFamily="2" charset="-78"/>
                <a:cs typeface="Vazirmatn" pitchFamily="2" charset="-78"/>
              </a:defRPr>
            </a:lvl1pPr>
          </a:lstStyle>
          <a:p>
            <a:r>
              <a:rPr lang="en-US"/>
              <a:t>طوفان</a:t>
            </a:r>
            <a:endParaRPr lang="en-US" dirty="0"/>
          </a:p>
        </p:txBody>
      </p:sp>
      <p:sp>
        <p:nvSpPr>
          <p:cNvPr id="5" name="Footer Placeholder 4"/>
          <p:cNvSpPr>
            <a:spLocks noGrp="1"/>
          </p:cNvSpPr>
          <p:nvPr>
            <p:ph type="ftr" sz="quarter" idx="11"/>
          </p:nvPr>
        </p:nvSpPr>
        <p:spPr/>
        <p:txBody>
          <a:bodyPr/>
          <a:lstStyle>
            <a:lvl1pPr algn="r" rtl="1">
              <a:defRPr>
                <a:solidFill>
                  <a:schemeClr val="accent4">
                    <a:lumMod val="50000"/>
                  </a:schemeClr>
                </a:solidFill>
                <a:latin typeface="Vazirmatn" pitchFamily="2" charset="-78"/>
                <a:cs typeface="Vazirmatn" pitchFamily="2" charset="-78"/>
              </a:defRPr>
            </a:lvl1pPr>
          </a:lstStyle>
          <a:p>
            <a:r>
              <a:rPr lang="fa-IR"/>
              <a:t>دوره «شکسپیر در دایره» - جلسه هفتم</a:t>
            </a:r>
            <a:endParaRPr lang="en-US" dirty="0"/>
          </a:p>
        </p:txBody>
      </p:sp>
      <p:sp>
        <p:nvSpPr>
          <p:cNvPr id="6" name="Slide Number Placeholder 5"/>
          <p:cNvSpPr>
            <a:spLocks noGrp="1"/>
          </p:cNvSpPr>
          <p:nvPr>
            <p:ph type="sldNum" sz="quarter" idx="12"/>
          </p:nvPr>
        </p:nvSpPr>
        <p:spPr/>
        <p:txBody>
          <a:bodyPr/>
          <a:lstStyle>
            <a:lvl1pPr>
              <a:defRPr>
                <a:solidFill>
                  <a:schemeClr val="accent4">
                    <a:lumMod val="50000"/>
                  </a:schemeClr>
                </a:solidFill>
              </a:defRPr>
            </a:lvl1pPr>
          </a:lstStyle>
          <a:p>
            <a:fld id="{827E3F93-D153-4AD7-8871-92DACCF9F3BF}"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lvl1pPr algn="r" rtl="1">
              <a:defRPr>
                <a:solidFill>
                  <a:schemeClr val="bg1"/>
                </a:solidFill>
                <a:latin typeface="Vazirmatn" pitchFamily="2" charset="-78"/>
                <a:cs typeface="Vazirmatn" pitchFamily="2" charset="-78"/>
              </a:defRPr>
            </a:lvl1pPr>
            <a:lvl2pPr algn="r" rtl="1">
              <a:defRPr>
                <a:solidFill>
                  <a:schemeClr val="bg1"/>
                </a:solidFill>
                <a:latin typeface="Vazirmatn" pitchFamily="2" charset="-78"/>
                <a:cs typeface="Vazirmatn" pitchFamily="2" charset="-78"/>
              </a:defRPr>
            </a:lvl2pPr>
            <a:lvl3pPr algn="r" rtl="1">
              <a:defRPr>
                <a:solidFill>
                  <a:schemeClr val="bg1"/>
                </a:solidFill>
                <a:latin typeface="Vazirmatn" pitchFamily="2" charset="-78"/>
                <a:cs typeface="Vazirmatn" pitchFamily="2" charset="-78"/>
              </a:defRPr>
            </a:lvl3pPr>
            <a:lvl4pPr algn="r" rtl="1">
              <a:defRPr>
                <a:solidFill>
                  <a:schemeClr val="bg1"/>
                </a:solidFill>
                <a:latin typeface="Vazirmatn" pitchFamily="2" charset="-78"/>
                <a:cs typeface="Vazirmatn" pitchFamily="2" charset="-78"/>
              </a:defRPr>
            </a:lvl4pPr>
            <a:lvl5pPr algn="r" rtl="1">
              <a:defRPr>
                <a:solidFill>
                  <a:schemeClr val="bg1"/>
                </a:solidFill>
                <a:latin typeface="Vazirmatn" pitchFamily="2" charset="-78"/>
                <a:cs typeface="Vazirmat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a:t>طوفان</a:t>
            </a:r>
          </a:p>
        </p:txBody>
      </p:sp>
      <p:sp>
        <p:nvSpPr>
          <p:cNvPr id="5" name="Footer Placeholder 4"/>
          <p:cNvSpPr>
            <a:spLocks noGrp="1"/>
          </p:cNvSpPr>
          <p:nvPr>
            <p:ph type="ftr" sz="quarter" idx="11"/>
          </p:nvPr>
        </p:nvSpPr>
        <p:spPr>
          <a:xfrm>
            <a:off x="2898648" y="6355080"/>
            <a:ext cx="3474720" cy="365760"/>
          </a:xfrm>
        </p:spPr>
        <p:txBody>
          <a:bodyPr/>
          <a:lstStyle/>
          <a:p>
            <a:r>
              <a:rPr lang="ar-SA"/>
              <a:t>دوره «شکسپیر در دایره» - جلسه هفتم</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27E3F93-D153-4AD7-8871-92DACCF9F3BF}"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r" rtl="1">
              <a:defRPr b="0">
                <a:solidFill>
                  <a:schemeClr val="accent2">
                    <a:lumMod val="50000"/>
                  </a:schemeClr>
                </a:solidFill>
                <a:latin typeface="Vazirmatn" pitchFamily="2" charset="-78"/>
                <a:cs typeface="Vazirmatn" pitchFamily="2" charset="-78"/>
              </a:defRPr>
            </a:lvl1pPr>
          </a:lstStyle>
          <a:p>
            <a:r>
              <a:rPr kumimoji="0" lang="en-US" dirty="0"/>
              <a:t>Click to edit Master title style</a:t>
            </a:r>
          </a:p>
        </p:txBody>
      </p:sp>
      <p:sp>
        <p:nvSpPr>
          <p:cNvPr id="5" name="Date Placeholder 4"/>
          <p:cNvSpPr>
            <a:spLocks noGrp="1"/>
          </p:cNvSpPr>
          <p:nvPr>
            <p:ph type="dt" sz="half" idx="10"/>
          </p:nvPr>
        </p:nvSpPr>
        <p:spPr/>
        <p:txBody>
          <a:bodyPr/>
          <a:lstStyle>
            <a:lvl1pPr algn="r" rtl="1">
              <a:defRPr>
                <a:solidFill>
                  <a:schemeClr val="accent4">
                    <a:lumMod val="50000"/>
                  </a:schemeClr>
                </a:solidFill>
                <a:latin typeface="Vazirmatn" pitchFamily="2" charset="-78"/>
                <a:cs typeface="Vazirmatn" pitchFamily="2" charset="-78"/>
              </a:defRPr>
            </a:lvl1pPr>
          </a:lstStyle>
          <a:p>
            <a:r>
              <a:rPr lang="en-US"/>
              <a:t>طوفان</a:t>
            </a:r>
            <a:endParaRPr lang="en-US" dirty="0"/>
          </a:p>
        </p:txBody>
      </p:sp>
      <p:sp>
        <p:nvSpPr>
          <p:cNvPr id="6" name="Footer Placeholder 5"/>
          <p:cNvSpPr>
            <a:spLocks noGrp="1"/>
          </p:cNvSpPr>
          <p:nvPr>
            <p:ph type="ftr" sz="quarter" idx="11"/>
          </p:nvPr>
        </p:nvSpPr>
        <p:spPr/>
        <p:txBody>
          <a:bodyPr/>
          <a:lstStyle>
            <a:lvl1pPr>
              <a:defRPr>
                <a:solidFill>
                  <a:schemeClr val="accent4">
                    <a:lumMod val="50000"/>
                  </a:schemeClr>
                </a:solidFill>
                <a:latin typeface="Vazirmatn" pitchFamily="2" charset="-78"/>
                <a:cs typeface="Vazirmatn" pitchFamily="2" charset="-78"/>
              </a:defRPr>
            </a:lvl1pPr>
          </a:lstStyle>
          <a:p>
            <a:r>
              <a:rPr lang="ar-SA"/>
              <a:t>دوره «شکسپیر در دایره» - جلسه هفتم</a:t>
            </a:r>
            <a:endParaRPr lang="en-US" dirty="0"/>
          </a:p>
        </p:txBody>
      </p:sp>
      <p:sp>
        <p:nvSpPr>
          <p:cNvPr id="7" name="Slide Number Placeholder 6"/>
          <p:cNvSpPr>
            <a:spLocks noGrp="1"/>
          </p:cNvSpPr>
          <p:nvPr>
            <p:ph type="sldNum" sz="quarter" idx="12"/>
          </p:nvPr>
        </p:nvSpPr>
        <p:spPr/>
        <p:txBody>
          <a:bodyPr/>
          <a:lstStyle>
            <a:lvl1pPr>
              <a:defRPr>
                <a:solidFill>
                  <a:schemeClr val="accent4">
                    <a:lumMod val="50000"/>
                  </a:schemeClr>
                </a:solidFill>
                <a:latin typeface="Vazirmatn" pitchFamily="2" charset="-78"/>
                <a:cs typeface="Vazirmatn" pitchFamily="2" charset="-78"/>
              </a:defRPr>
            </a:lvl1pPr>
          </a:lstStyle>
          <a:p>
            <a:fld id="{827E3F93-D153-4AD7-8871-92DACCF9F3BF}"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lvl1pPr algn="r" rtl="1">
              <a:defRPr>
                <a:solidFill>
                  <a:schemeClr val="bg1"/>
                </a:solidFill>
                <a:latin typeface="Vazirmatn" pitchFamily="2" charset="-78"/>
                <a:cs typeface="Vazirmatn" pitchFamily="2" charset="-78"/>
              </a:defRPr>
            </a:lvl1pPr>
            <a:lvl2pPr algn="r" rtl="1">
              <a:defRPr>
                <a:solidFill>
                  <a:schemeClr val="bg1"/>
                </a:solidFill>
                <a:latin typeface="Vazirmatn" pitchFamily="2" charset="-78"/>
                <a:cs typeface="Vazirmatn" pitchFamily="2" charset="-78"/>
              </a:defRPr>
            </a:lvl2pPr>
            <a:lvl3pPr algn="r" rtl="1">
              <a:defRPr>
                <a:solidFill>
                  <a:schemeClr val="bg1"/>
                </a:solidFill>
                <a:latin typeface="Vazirmatn" pitchFamily="2" charset="-78"/>
                <a:cs typeface="Vazirmatn" pitchFamily="2" charset="-78"/>
              </a:defRPr>
            </a:lvl3pPr>
            <a:lvl4pPr algn="r" rtl="1">
              <a:defRPr>
                <a:solidFill>
                  <a:schemeClr val="bg1"/>
                </a:solidFill>
                <a:latin typeface="Vazirmatn" pitchFamily="2" charset="-78"/>
                <a:cs typeface="Vazirmatn" pitchFamily="2" charset="-78"/>
              </a:defRPr>
            </a:lvl4pPr>
            <a:lvl5pPr algn="r" rtl="1">
              <a:defRPr>
                <a:solidFill>
                  <a:schemeClr val="bg1"/>
                </a:solidFill>
                <a:latin typeface="Vazirmatn" pitchFamily="2" charset="-78"/>
                <a:cs typeface="Vazirmat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632198" y="1216152"/>
            <a:ext cx="4041648" cy="4937760"/>
          </a:xfrm>
        </p:spPr>
        <p:txBody>
          <a:bodyPr/>
          <a:lstStyle>
            <a:lvl1pPr algn="r" rtl="1">
              <a:defRPr>
                <a:solidFill>
                  <a:schemeClr val="bg1"/>
                </a:solidFill>
                <a:latin typeface="Vazirmatn" pitchFamily="2" charset="-78"/>
                <a:cs typeface="Vazirmatn" pitchFamily="2" charset="-78"/>
              </a:defRPr>
            </a:lvl1pPr>
            <a:lvl2pPr algn="r" rtl="1">
              <a:defRPr>
                <a:solidFill>
                  <a:schemeClr val="bg1"/>
                </a:solidFill>
                <a:latin typeface="Vazirmatn" pitchFamily="2" charset="-78"/>
                <a:cs typeface="Vazirmatn" pitchFamily="2" charset="-78"/>
              </a:defRPr>
            </a:lvl2pPr>
            <a:lvl3pPr algn="r" rtl="1">
              <a:defRPr>
                <a:solidFill>
                  <a:schemeClr val="bg1"/>
                </a:solidFill>
                <a:latin typeface="Vazirmatn" pitchFamily="2" charset="-78"/>
                <a:cs typeface="Vazirmatn" pitchFamily="2" charset="-78"/>
              </a:defRPr>
            </a:lvl3pPr>
            <a:lvl4pPr algn="r" rtl="1">
              <a:defRPr>
                <a:solidFill>
                  <a:schemeClr val="bg1"/>
                </a:solidFill>
                <a:latin typeface="Vazirmatn" pitchFamily="2" charset="-78"/>
                <a:cs typeface="Vazirmatn" pitchFamily="2" charset="-78"/>
              </a:defRPr>
            </a:lvl4pPr>
            <a:lvl5pPr algn="r" rtl="1">
              <a:defRPr>
                <a:solidFill>
                  <a:schemeClr val="bg1"/>
                </a:solidFill>
                <a:latin typeface="Vazirmatn" pitchFamily="2" charset="-78"/>
                <a:cs typeface="Vazirmat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lgn="r" rtl="1">
              <a:defRPr>
                <a:solidFill>
                  <a:schemeClr val="accent4">
                    <a:lumMod val="50000"/>
                  </a:schemeClr>
                </a:solidFill>
                <a:latin typeface="Vazirmatn" pitchFamily="2" charset="-78"/>
                <a:cs typeface="Vazirmatn" pitchFamily="2" charset="-78"/>
              </a:defRPr>
            </a:lvl1pPr>
          </a:lstStyle>
          <a:p>
            <a:r>
              <a:rPr kumimoji="0" lang="en-US" dirty="0"/>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lgn="r" rtl="1">
              <a:buNone/>
              <a:defRPr sz="2400" b="1">
                <a:solidFill>
                  <a:schemeClr val="bg1"/>
                </a:solidFill>
                <a:latin typeface="Vazirmatn" pitchFamily="2" charset="-78"/>
                <a:cs typeface="Vazirmatn" pitchFamily="2" charset="-78"/>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lgn="r" rtl="1">
              <a:buNone/>
              <a:defRPr sz="2400" b="1">
                <a:solidFill>
                  <a:schemeClr val="bg1"/>
                </a:solidFill>
                <a:latin typeface="Vazirmatn" pitchFamily="2" charset="-78"/>
                <a:cs typeface="Vazirmatn" pitchFamily="2" charset="-78"/>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lvl1pPr algn="r" rtl="1">
              <a:defRPr>
                <a:solidFill>
                  <a:schemeClr val="accent4">
                    <a:lumMod val="50000"/>
                  </a:schemeClr>
                </a:solidFill>
                <a:latin typeface="Vazirmatn" pitchFamily="2" charset="-78"/>
                <a:cs typeface="Vazirmatn" pitchFamily="2" charset="-78"/>
              </a:defRPr>
            </a:lvl1pPr>
          </a:lstStyle>
          <a:p>
            <a:r>
              <a:rPr lang="en-US"/>
              <a:t>طوفان</a:t>
            </a:r>
            <a:endParaRPr lang="en-US" dirty="0"/>
          </a:p>
        </p:txBody>
      </p:sp>
      <p:sp>
        <p:nvSpPr>
          <p:cNvPr id="8" name="Footer Placeholder 7"/>
          <p:cNvSpPr>
            <a:spLocks noGrp="1"/>
          </p:cNvSpPr>
          <p:nvPr>
            <p:ph type="ftr" sz="quarter" idx="11"/>
          </p:nvPr>
        </p:nvSpPr>
        <p:spPr/>
        <p:txBody>
          <a:bodyPr/>
          <a:lstStyle>
            <a:lvl1pPr>
              <a:defRPr>
                <a:solidFill>
                  <a:schemeClr val="accent4">
                    <a:lumMod val="50000"/>
                  </a:schemeClr>
                </a:solidFill>
                <a:latin typeface="Vazirmatn" pitchFamily="2" charset="-78"/>
                <a:cs typeface="Vazirmatn" pitchFamily="2" charset="-78"/>
              </a:defRPr>
            </a:lvl1pPr>
          </a:lstStyle>
          <a:p>
            <a:r>
              <a:rPr lang="ar-SA"/>
              <a:t>دوره «شکسپیر در دایره» - جلسه هفتم</a:t>
            </a:r>
            <a:endParaRPr lang="en-US" dirty="0"/>
          </a:p>
        </p:txBody>
      </p:sp>
      <p:sp>
        <p:nvSpPr>
          <p:cNvPr id="9" name="Slide Number Placeholder 8"/>
          <p:cNvSpPr>
            <a:spLocks noGrp="1"/>
          </p:cNvSpPr>
          <p:nvPr>
            <p:ph type="sldNum" sz="quarter" idx="12"/>
          </p:nvPr>
        </p:nvSpPr>
        <p:spPr/>
        <p:txBody>
          <a:bodyPr/>
          <a:lstStyle>
            <a:lvl1pPr algn="l" rtl="0">
              <a:defRPr>
                <a:solidFill>
                  <a:schemeClr val="accent4">
                    <a:lumMod val="50000"/>
                  </a:schemeClr>
                </a:solidFill>
                <a:latin typeface="Vazirmatn" pitchFamily="2" charset="-78"/>
                <a:cs typeface="Vazirmatn" pitchFamily="2" charset="-78"/>
              </a:defRPr>
            </a:lvl1pPr>
          </a:lstStyle>
          <a:p>
            <a:fld id="{827E3F93-D153-4AD7-8871-92DACCF9F3BF}"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lvl1pPr algn="r" rtl="1">
              <a:defRPr>
                <a:solidFill>
                  <a:schemeClr val="bg1"/>
                </a:solidFill>
                <a:latin typeface="Vazirmatn" pitchFamily="2" charset="-78"/>
                <a:cs typeface="Vazirmatn" pitchFamily="2" charset="-78"/>
              </a:defRPr>
            </a:lvl1pPr>
            <a:lvl2pPr algn="r" rtl="1">
              <a:defRPr>
                <a:solidFill>
                  <a:schemeClr val="bg1"/>
                </a:solidFill>
                <a:latin typeface="Vazirmatn" pitchFamily="2" charset="-78"/>
                <a:cs typeface="Vazirmatn" pitchFamily="2" charset="-78"/>
              </a:defRPr>
            </a:lvl2pPr>
            <a:lvl3pPr algn="r" rtl="1">
              <a:defRPr>
                <a:solidFill>
                  <a:schemeClr val="bg1"/>
                </a:solidFill>
                <a:latin typeface="Vazirmatn" pitchFamily="2" charset="-78"/>
                <a:cs typeface="Vazirmatn" pitchFamily="2" charset="-78"/>
              </a:defRPr>
            </a:lvl3pPr>
            <a:lvl4pPr algn="r" rtl="1">
              <a:defRPr>
                <a:solidFill>
                  <a:schemeClr val="bg1"/>
                </a:solidFill>
                <a:latin typeface="Vazirmatn" pitchFamily="2" charset="-78"/>
                <a:cs typeface="Vazirmatn" pitchFamily="2" charset="-78"/>
              </a:defRPr>
            </a:lvl4pPr>
            <a:lvl5pPr algn="r" rtl="1">
              <a:defRPr>
                <a:solidFill>
                  <a:schemeClr val="bg1"/>
                </a:solidFill>
                <a:latin typeface="Vazirmatn" pitchFamily="2" charset="-78"/>
                <a:cs typeface="Vazirmat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lvl1pPr algn="r" rtl="1">
              <a:defRPr>
                <a:solidFill>
                  <a:schemeClr val="bg1"/>
                </a:solidFill>
                <a:latin typeface="Vazirmatn" pitchFamily="2" charset="-78"/>
                <a:cs typeface="Vazirmatn" pitchFamily="2" charset="-78"/>
              </a:defRPr>
            </a:lvl1pPr>
            <a:lvl2pPr algn="r" rtl="1">
              <a:defRPr>
                <a:solidFill>
                  <a:schemeClr val="bg1"/>
                </a:solidFill>
                <a:latin typeface="Vazirmatn" pitchFamily="2" charset="-78"/>
                <a:cs typeface="Vazirmatn" pitchFamily="2" charset="-78"/>
              </a:defRPr>
            </a:lvl2pPr>
            <a:lvl3pPr algn="r" rtl="1">
              <a:defRPr>
                <a:solidFill>
                  <a:schemeClr val="bg1"/>
                </a:solidFill>
                <a:latin typeface="Vazirmatn" pitchFamily="2" charset="-78"/>
                <a:cs typeface="Vazirmatn" pitchFamily="2" charset="-78"/>
              </a:defRPr>
            </a:lvl3pPr>
            <a:lvl4pPr algn="r" rtl="1">
              <a:defRPr>
                <a:solidFill>
                  <a:schemeClr val="bg1"/>
                </a:solidFill>
                <a:latin typeface="Vazirmatn" pitchFamily="2" charset="-78"/>
                <a:cs typeface="Vazirmatn" pitchFamily="2" charset="-78"/>
              </a:defRPr>
            </a:lvl4pPr>
            <a:lvl5pPr algn="r" rtl="1">
              <a:defRPr>
                <a:solidFill>
                  <a:schemeClr val="bg1"/>
                </a:solidFill>
                <a:latin typeface="Vazirmatn" pitchFamily="2" charset="-78"/>
                <a:cs typeface="Vazirmat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طوفان</a:t>
            </a:r>
          </a:p>
        </p:txBody>
      </p:sp>
      <p:sp>
        <p:nvSpPr>
          <p:cNvPr id="4" name="Footer Placeholder 3"/>
          <p:cNvSpPr>
            <a:spLocks noGrp="1"/>
          </p:cNvSpPr>
          <p:nvPr>
            <p:ph type="ftr" sz="quarter" idx="11"/>
          </p:nvPr>
        </p:nvSpPr>
        <p:spPr/>
        <p:txBody>
          <a:bodyPr/>
          <a:lstStyle/>
          <a:p>
            <a:r>
              <a:rPr lang="ar-SA"/>
              <a:t>دوره «شکسپیر در دایره» - جلسه هفتم</a:t>
            </a:r>
            <a:endParaRPr lang="en-US"/>
          </a:p>
        </p:txBody>
      </p:sp>
      <p:sp>
        <p:nvSpPr>
          <p:cNvPr id="5" name="Slide Number Placeholder 4"/>
          <p:cNvSpPr>
            <a:spLocks noGrp="1"/>
          </p:cNvSpPr>
          <p:nvPr>
            <p:ph type="sldNum" sz="quarter" idx="12"/>
          </p:nvPr>
        </p:nvSpPr>
        <p:spPr/>
        <p:txBody>
          <a:bodyPr/>
          <a:lstStyle/>
          <a:p>
            <a:fld id="{827E3F93-D153-4AD7-8871-92DACCF9F3BF}"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طوفان</a:t>
            </a:r>
          </a:p>
        </p:txBody>
      </p:sp>
      <p:sp>
        <p:nvSpPr>
          <p:cNvPr id="3" name="Footer Placeholder 2"/>
          <p:cNvSpPr>
            <a:spLocks noGrp="1"/>
          </p:cNvSpPr>
          <p:nvPr>
            <p:ph type="ftr" sz="quarter" idx="11"/>
          </p:nvPr>
        </p:nvSpPr>
        <p:spPr/>
        <p:txBody>
          <a:bodyPr/>
          <a:lstStyle/>
          <a:p>
            <a:r>
              <a:rPr lang="ar-SA"/>
              <a:t>دوره «شکسپیر در دایره» - جلسه هفتم</a:t>
            </a:r>
            <a:endParaRPr lang="en-US"/>
          </a:p>
        </p:txBody>
      </p:sp>
      <p:sp>
        <p:nvSpPr>
          <p:cNvPr id="4" name="Slide Number Placeholder 3"/>
          <p:cNvSpPr>
            <a:spLocks noGrp="1"/>
          </p:cNvSpPr>
          <p:nvPr>
            <p:ph type="sldNum" sz="quarter" idx="12"/>
          </p:nvPr>
        </p:nvSpPr>
        <p:spPr/>
        <p:txBody>
          <a:bodyPr/>
          <a:lstStyle/>
          <a:p>
            <a:fld id="{827E3F93-D153-4AD7-8871-92DACCF9F3BF}"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طوفان</a:t>
            </a:r>
          </a:p>
        </p:txBody>
      </p:sp>
      <p:sp>
        <p:nvSpPr>
          <p:cNvPr id="6" name="Footer Placeholder 5"/>
          <p:cNvSpPr>
            <a:spLocks noGrp="1"/>
          </p:cNvSpPr>
          <p:nvPr>
            <p:ph type="ftr" sz="quarter" idx="11"/>
          </p:nvPr>
        </p:nvSpPr>
        <p:spPr/>
        <p:txBody>
          <a:bodyPr/>
          <a:lstStyle/>
          <a:p>
            <a:r>
              <a:rPr lang="ar-SA"/>
              <a:t>دوره «شکسپیر در دایره» - جلسه هفتم</a:t>
            </a:r>
            <a:endParaRPr lang="en-US"/>
          </a:p>
        </p:txBody>
      </p:sp>
      <p:sp>
        <p:nvSpPr>
          <p:cNvPr id="7" name="Slide Number Placeholder 6"/>
          <p:cNvSpPr>
            <a:spLocks noGrp="1"/>
          </p:cNvSpPr>
          <p:nvPr>
            <p:ph type="sldNum" sz="quarter" idx="12"/>
          </p:nvPr>
        </p:nvSpPr>
        <p:spPr/>
        <p:txBody>
          <a:bodyPr/>
          <a:lstStyle/>
          <a:p>
            <a:fld id="{827E3F93-D153-4AD7-8871-92DACCF9F3BF}"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rtl="1">
              <a:buNone/>
              <a:defRPr sz="2000" b="0">
                <a:solidFill>
                  <a:schemeClr val="accent4">
                    <a:lumMod val="50000"/>
                  </a:schemeClr>
                </a:solidFill>
                <a:latin typeface="Vazirmatn" pitchFamily="2" charset="-78"/>
                <a:cs typeface="Vazirmatn" pitchFamily="2" charset="-78"/>
              </a:defRPr>
            </a:lvl1pPr>
          </a:lstStyle>
          <a:p>
            <a:r>
              <a:rPr kumimoji="0" lang="en-US" dirty="0"/>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r" rtl="1">
              <a:buFontTx/>
              <a:buNone/>
              <a:defRPr sz="1400">
                <a:solidFill>
                  <a:schemeClr val="bg1"/>
                </a:solidFill>
                <a:latin typeface="Vazirmatn" pitchFamily="2" charset="-78"/>
                <a:cs typeface="Vazirmatn" pitchFamily="2" charset="-78"/>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5" name="Date Placeholder 4"/>
          <p:cNvSpPr>
            <a:spLocks noGrp="1"/>
          </p:cNvSpPr>
          <p:nvPr>
            <p:ph type="dt" sz="half" idx="10"/>
          </p:nvPr>
        </p:nvSpPr>
        <p:spPr/>
        <p:txBody>
          <a:bodyPr/>
          <a:lstStyle>
            <a:lvl1pPr algn="r" rtl="1">
              <a:defRPr>
                <a:solidFill>
                  <a:schemeClr val="accent4">
                    <a:lumMod val="50000"/>
                  </a:schemeClr>
                </a:solidFill>
                <a:latin typeface="Vazirmatn" pitchFamily="2" charset="-78"/>
                <a:cs typeface="Vazirmatn" pitchFamily="2" charset="-78"/>
              </a:defRPr>
            </a:lvl1pPr>
          </a:lstStyle>
          <a:p>
            <a:r>
              <a:rPr lang="en-US"/>
              <a:t>طوفان</a:t>
            </a:r>
            <a:endParaRPr lang="en-US" dirty="0"/>
          </a:p>
        </p:txBody>
      </p:sp>
      <p:sp>
        <p:nvSpPr>
          <p:cNvPr id="6" name="Footer Placeholder 5"/>
          <p:cNvSpPr>
            <a:spLocks noGrp="1"/>
          </p:cNvSpPr>
          <p:nvPr>
            <p:ph type="ftr" sz="quarter" idx="11"/>
          </p:nvPr>
        </p:nvSpPr>
        <p:spPr/>
        <p:txBody>
          <a:bodyPr/>
          <a:lstStyle>
            <a:lvl1pPr>
              <a:defRPr>
                <a:solidFill>
                  <a:schemeClr val="accent4">
                    <a:lumMod val="50000"/>
                  </a:schemeClr>
                </a:solidFill>
                <a:latin typeface="Vazirmatn" pitchFamily="2" charset="-78"/>
                <a:cs typeface="Vazirmatn" pitchFamily="2" charset="-78"/>
              </a:defRPr>
            </a:lvl1pPr>
          </a:lstStyle>
          <a:p>
            <a:r>
              <a:rPr lang="ar-SA"/>
              <a:t>دوره «شکسپیر در دایره» - جلسه هفتم</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27E3F93-D153-4AD7-8871-92DACCF9F3BF}"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a:t>طوفان</a:t>
            </a: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ar-SA"/>
              <a:t>دوره «شکسپیر در دایره» - جلسه هفتم</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27E3F93-D153-4AD7-8871-92DACCF9F3BF}"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p:transition>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97CF-AFB3-FB21-3143-673002BB9F4B}"/>
              </a:ext>
            </a:extLst>
          </p:cNvPr>
          <p:cNvSpPr>
            <a:spLocks noGrp="1"/>
          </p:cNvSpPr>
          <p:nvPr>
            <p:ph type="ctrTitle"/>
          </p:nvPr>
        </p:nvSpPr>
        <p:spPr>
          <a:xfrm>
            <a:off x="1219200" y="3733800"/>
            <a:ext cx="6858000" cy="1143000"/>
          </a:xfrm>
        </p:spPr>
        <p:txBody>
          <a:bodyPr>
            <a:normAutofit/>
          </a:bodyPr>
          <a:lstStyle/>
          <a:p>
            <a:pPr>
              <a:spcAft>
                <a:spcPts val="600"/>
              </a:spcAft>
            </a:pPr>
            <a:r>
              <a:rPr lang="fa-IR" sz="4000" i="1" dirty="0">
                <a:solidFill>
                  <a:schemeClr val="accent1">
                    <a:lumMod val="50000"/>
                  </a:schemeClr>
                </a:solidFill>
              </a:rPr>
              <a:t>طوفان</a:t>
            </a:r>
            <a:br>
              <a:rPr lang="fa-IR" sz="2400" dirty="0">
                <a:solidFill>
                  <a:schemeClr val="accent1">
                    <a:lumMod val="50000"/>
                  </a:schemeClr>
                </a:solidFill>
              </a:rPr>
            </a:br>
            <a:r>
              <a:rPr lang="fa-IR" sz="2400" dirty="0">
                <a:solidFill>
                  <a:schemeClr val="accent1">
                    <a:lumMod val="50000"/>
                  </a:schemeClr>
                </a:solidFill>
              </a:rPr>
              <a:t>جلسه هفتم دوره «شکسپیر در دایره»</a:t>
            </a:r>
            <a:endParaRPr lang="en-US" sz="2400" dirty="0">
              <a:solidFill>
                <a:schemeClr val="accent1">
                  <a:lumMod val="50000"/>
                </a:schemeClr>
              </a:solidFill>
            </a:endParaRPr>
          </a:p>
        </p:txBody>
      </p:sp>
      <p:sp>
        <p:nvSpPr>
          <p:cNvPr id="3" name="Subtitle 2">
            <a:extLst>
              <a:ext uri="{FF2B5EF4-FFF2-40B4-BE49-F238E27FC236}">
                <a16:creationId xmlns:a16="http://schemas.microsoft.com/office/drawing/2014/main" id="{36609F58-21F6-9FA1-AADE-7608F9D6872B}"/>
              </a:ext>
            </a:extLst>
          </p:cNvPr>
          <p:cNvSpPr>
            <a:spLocks noGrp="1"/>
          </p:cNvSpPr>
          <p:nvPr>
            <p:ph type="subTitle" idx="1"/>
          </p:nvPr>
        </p:nvSpPr>
        <p:spPr/>
        <p:txBody>
          <a:bodyPr/>
          <a:lstStyle/>
          <a:p>
            <a:r>
              <a:rPr lang="fa-IR" dirty="0"/>
              <a:t>مسعود </a:t>
            </a:r>
            <a:r>
              <a:rPr lang="fa-IR" dirty="0" err="1"/>
              <a:t>غفوری</a:t>
            </a:r>
            <a:endParaRPr lang="en-US" dirty="0"/>
          </a:p>
        </p:txBody>
      </p:sp>
    </p:spTree>
    <p:extLst>
      <p:ext uri="{BB962C8B-B14F-4D97-AF65-F5344CB8AC3E}">
        <p14:creationId xmlns:p14="http://schemas.microsoft.com/office/powerpoint/2010/main" val="344395622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45C981-C430-D1AC-BCC1-9D2908D98668}"/>
              </a:ext>
            </a:extLst>
          </p:cNvPr>
          <p:cNvSpPr>
            <a:spLocks noGrp="1"/>
          </p:cNvSpPr>
          <p:nvPr>
            <p:ph type="title"/>
          </p:nvPr>
        </p:nvSpPr>
        <p:spPr/>
        <p:txBody>
          <a:bodyPr/>
          <a:lstStyle/>
          <a:p>
            <a:r>
              <a:rPr lang="fa-IR" dirty="0"/>
              <a:t>نمایشنامه </a:t>
            </a:r>
            <a:r>
              <a:rPr lang="fa-IR" i="1" dirty="0"/>
              <a:t>طوفان</a:t>
            </a:r>
            <a:endParaRPr lang="en-US" i="1" dirty="0"/>
          </a:p>
        </p:txBody>
      </p:sp>
      <p:sp>
        <p:nvSpPr>
          <p:cNvPr id="4" name="Date Placeholder 3">
            <a:extLst>
              <a:ext uri="{FF2B5EF4-FFF2-40B4-BE49-F238E27FC236}">
                <a16:creationId xmlns:a16="http://schemas.microsoft.com/office/drawing/2014/main" id="{4A529FC0-D8C3-269C-13E3-D96D3B1A614A}"/>
              </a:ext>
            </a:extLst>
          </p:cNvPr>
          <p:cNvSpPr>
            <a:spLocks noGrp="1"/>
          </p:cNvSpPr>
          <p:nvPr>
            <p:ph type="dt" sz="half" idx="10"/>
          </p:nvPr>
        </p:nvSpPr>
        <p:spPr/>
        <p:txBody>
          <a:bodyPr/>
          <a:lstStyle/>
          <a:p>
            <a:r>
              <a:rPr lang="en-US"/>
              <a:t>طوفان</a:t>
            </a:r>
          </a:p>
        </p:txBody>
      </p:sp>
      <p:sp>
        <p:nvSpPr>
          <p:cNvPr id="5" name="Footer Placeholder 4">
            <a:extLst>
              <a:ext uri="{FF2B5EF4-FFF2-40B4-BE49-F238E27FC236}">
                <a16:creationId xmlns:a16="http://schemas.microsoft.com/office/drawing/2014/main" id="{38EB266D-254E-D83C-51CE-4C52355191A2}"/>
              </a:ext>
            </a:extLst>
          </p:cNvPr>
          <p:cNvSpPr>
            <a:spLocks noGrp="1"/>
          </p:cNvSpPr>
          <p:nvPr>
            <p:ph type="ftr" sz="quarter" idx="11"/>
          </p:nvPr>
        </p:nvSpPr>
        <p:spPr/>
        <p:txBody>
          <a:bodyPr/>
          <a:lstStyle/>
          <a:p>
            <a:r>
              <a:rPr lang="ar-SA"/>
              <a:t>دوره «شکسپیر در دایره» - جلسه هفتم</a:t>
            </a:r>
            <a:endParaRPr lang="en-US"/>
          </a:p>
        </p:txBody>
      </p:sp>
      <p:sp>
        <p:nvSpPr>
          <p:cNvPr id="6" name="Slide Number Placeholder 5">
            <a:extLst>
              <a:ext uri="{FF2B5EF4-FFF2-40B4-BE49-F238E27FC236}">
                <a16:creationId xmlns:a16="http://schemas.microsoft.com/office/drawing/2014/main" id="{88098E95-4C86-5542-6D38-055812DF15F3}"/>
              </a:ext>
            </a:extLst>
          </p:cNvPr>
          <p:cNvSpPr>
            <a:spLocks noGrp="1"/>
          </p:cNvSpPr>
          <p:nvPr>
            <p:ph type="sldNum" sz="quarter" idx="12"/>
          </p:nvPr>
        </p:nvSpPr>
        <p:spPr/>
        <p:txBody>
          <a:bodyPr/>
          <a:lstStyle/>
          <a:p>
            <a:fld id="{827E3F93-D153-4AD7-8871-92DACCF9F3BF}" type="slidenum">
              <a:rPr lang="en-US" smtClean="0"/>
              <a:t>10</a:t>
            </a:fld>
            <a:endParaRPr lang="en-US"/>
          </a:p>
        </p:txBody>
      </p:sp>
      <p:sp>
        <p:nvSpPr>
          <p:cNvPr id="12" name="Content Placeholder 11">
            <a:extLst>
              <a:ext uri="{FF2B5EF4-FFF2-40B4-BE49-F238E27FC236}">
                <a16:creationId xmlns:a16="http://schemas.microsoft.com/office/drawing/2014/main" id="{E11467EF-F3E3-0BBC-9791-9604962FEDDD}"/>
              </a:ext>
            </a:extLst>
          </p:cNvPr>
          <p:cNvSpPr>
            <a:spLocks noGrp="1"/>
          </p:cNvSpPr>
          <p:nvPr>
            <p:ph sz="quarter" idx="1"/>
          </p:nvPr>
        </p:nvSpPr>
        <p:spPr/>
        <p:txBody>
          <a:bodyPr>
            <a:normAutofit/>
          </a:bodyPr>
          <a:lstStyle/>
          <a:p>
            <a:pPr algn="justLow" rtl="1"/>
            <a:r>
              <a:rPr lang="fa-IR" sz="1800" kern="100" dirty="0">
                <a:effectLst/>
                <a:latin typeface="Times New Roman" panose="02020603050405020304" pitchFamily="18" charset="0"/>
                <a:ea typeface="Calibri" panose="020F0502020204030204" pitchFamily="34" charset="0"/>
                <a:cs typeface="Vazirmatn" pitchFamily="2" charset="-78"/>
              </a:rPr>
              <a:t>نخستین اجرا در اول نوامبر ۱۶۱۱ برای شاه جیمز اول</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نخستین چاپ در ابتدای فرست </a:t>
            </a:r>
            <a:r>
              <a:rPr lang="fa-IR" sz="1800" kern="100" dirty="0" err="1">
                <a:effectLst/>
                <a:latin typeface="Times New Roman" panose="02020603050405020304" pitchFamily="18" charset="0"/>
                <a:ea typeface="Calibri" panose="020F0502020204030204" pitchFamily="34" charset="0"/>
                <a:cs typeface="Vazirmatn" pitchFamily="2" charset="-78"/>
              </a:rPr>
              <a:t>فولیو</a:t>
            </a:r>
            <a:r>
              <a:rPr lang="fa-IR" sz="1800" kern="100" dirty="0">
                <a:effectLst/>
                <a:latin typeface="Times New Roman" panose="02020603050405020304" pitchFamily="18" charset="0"/>
                <a:ea typeface="Calibri" panose="020F0502020204030204" pitchFamily="34" charset="0"/>
                <a:cs typeface="Vazirmatn" pitchFamily="2" charset="-78"/>
              </a:rPr>
              <a:t> ۱۶۲۳ </a:t>
            </a: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یکی از </a:t>
            </a:r>
            <a:r>
              <a:rPr lang="fa-IR" sz="1800" kern="100" dirty="0" err="1">
                <a:effectLst/>
                <a:latin typeface="Times New Roman" panose="02020603050405020304" pitchFamily="18" charset="0"/>
                <a:ea typeface="Calibri" panose="020F0502020204030204" pitchFamily="34" charset="0"/>
                <a:cs typeface="Vazirmatn" pitchFamily="2" charset="-78"/>
              </a:rPr>
              <a:t>سالم‌ترین</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نسخه‌های</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نمایشنامه‌های</a:t>
            </a:r>
            <a:r>
              <a:rPr lang="fa-IR" sz="1800" kern="100" dirty="0">
                <a:effectLst/>
                <a:latin typeface="Times New Roman" panose="02020603050405020304" pitchFamily="18" charset="0"/>
                <a:ea typeface="Calibri" panose="020F0502020204030204" pitchFamily="34" charset="0"/>
                <a:cs typeface="Vazirmatn" pitchFamily="2" charset="-78"/>
              </a:rPr>
              <a:t> شکسپیر</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justLow" rtl="1"/>
            <a:r>
              <a:rPr lang="fa-IR" sz="1800" kern="100" dirty="0">
                <a:effectLst/>
                <a:latin typeface="Times New Roman" panose="02020603050405020304" pitchFamily="18" charset="0"/>
                <a:ea typeface="Calibri" panose="020F0502020204030204" pitchFamily="34" charset="0"/>
                <a:cs typeface="Vazirmatn" pitchFamily="2" charset="-78"/>
              </a:rPr>
              <a:t>منبع خاصی ندارد / شکسپیر از </a:t>
            </a:r>
            <a:r>
              <a:rPr lang="fa-IR" sz="1800" kern="100" dirty="0" err="1">
                <a:effectLst/>
                <a:latin typeface="Times New Roman" panose="02020603050405020304" pitchFamily="18" charset="0"/>
                <a:ea typeface="Calibri" panose="020F0502020204030204" pitchFamily="34" charset="0"/>
                <a:cs typeface="Vazirmatn" pitchFamily="2" charset="-78"/>
              </a:rPr>
              <a:t>داستان‌های</a:t>
            </a:r>
            <a:r>
              <a:rPr lang="fa-IR" sz="1800" kern="100" dirty="0">
                <a:effectLst/>
                <a:latin typeface="Times New Roman" panose="02020603050405020304" pitchFamily="18" charset="0"/>
                <a:ea typeface="Calibri" panose="020F0502020204030204" pitchFamily="34" charset="0"/>
                <a:cs typeface="Vazirmatn" pitchFamily="2" charset="-78"/>
              </a:rPr>
              <a:t> اکتشافات در آن دوره آگاه بود.</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justLow" rtl="1"/>
            <a:r>
              <a:rPr lang="fa-IR" sz="1800" kern="100" dirty="0" err="1">
                <a:effectLst/>
                <a:latin typeface="Times New Roman" panose="02020603050405020304" pitchFamily="18" charset="0"/>
                <a:ea typeface="Calibri" panose="020F0502020204030204" pitchFamily="34" charset="0"/>
                <a:cs typeface="Vazirmatn" pitchFamily="2" charset="-78"/>
              </a:rPr>
              <a:t>ژانر</a:t>
            </a:r>
            <a:r>
              <a:rPr lang="fa-IR" sz="1800" kern="100" dirty="0">
                <a:effectLst/>
                <a:latin typeface="Times New Roman" panose="02020603050405020304" pitchFamily="18" charset="0"/>
                <a:ea typeface="Calibri" panose="020F0502020204030204" pitchFamily="34" charset="0"/>
                <a:cs typeface="Vazirmatn" pitchFamily="2" charset="-78"/>
              </a:rPr>
              <a:t>: کمدی؟ </a:t>
            </a:r>
            <a:r>
              <a:rPr lang="fa-IR" sz="1800" kern="100" dirty="0" err="1">
                <a:effectLst/>
                <a:latin typeface="Times New Roman" panose="02020603050405020304" pitchFamily="18" charset="0"/>
                <a:ea typeface="Calibri" panose="020F0502020204030204" pitchFamily="34" charset="0"/>
                <a:cs typeface="Vazirmatn" pitchFamily="2" charset="-78"/>
              </a:rPr>
              <a:t>تراژی‌کمدی</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رمانس</a:t>
            </a:r>
            <a:r>
              <a:rPr lang="fa-IR" sz="1800" kern="100" dirty="0">
                <a:effectLst/>
                <a:latin typeface="Times New Roman" panose="02020603050405020304" pitchFamily="18" charset="0"/>
                <a:ea typeface="Calibri" panose="020F0502020204030204" pitchFamily="34" charset="0"/>
                <a:cs typeface="Vazirmatn" pitchFamily="2" charset="-78"/>
              </a:rPr>
              <a:t> یا </a:t>
            </a:r>
            <a:r>
              <a:rPr lang="fa-IR" sz="1800" kern="100" dirty="0" err="1">
                <a:effectLst/>
                <a:latin typeface="Times New Roman" panose="02020603050405020304" pitchFamily="18" charset="0"/>
                <a:ea typeface="Calibri" panose="020F0502020204030204" pitchFamily="34" charset="0"/>
                <a:cs typeface="Vazirmatn" pitchFamily="2" charset="-78"/>
              </a:rPr>
              <a:t>پرابلم</a:t>
            </a:r>
            <a:r>
              <a:rPr lang="fa-IR" sz="1800" kern="100" dirty="0">
                <a:effectLst/>
                <a:latin typeface="Times New Roman" panose="02020603050405020304" pitchFamily="18" charset="0"/>
                <a:ea typeface="Calibri" panose="020F0502020204030204" pitchFamily="34" charset="0"/>
                <a:cs typeface="Vazirmatn" pitchFamily="2" charset="-78"/>
              </a:rPr>
              <a:t> پلی؟</a:t>
            </a:r>
          </a:p>
          <a:p>
            <a:pPr algn="justLow" rtl="1"/>
            <a:r>
              <a:rPr lang="fa-IR" sz="1800" i="1" kern="100" dirty="0">
                <a:effectLst/>
                <a:latin typeface="Times New Roman" panose="02020603050405020304" pitchFamily="18" charset="0"/>
                <a:ea typeface="Calibri" panose="020F0502020204030204" pitchFamily="34" charset="0"/>
                <a:cs typeface="Vazirmatn" pitchFamily="2" charset="-78"/>
              </a:rPr>
              <a:t>طوفان</a:t>
            </a:r>
            <a:r>
              <a:rPr lang="fa-IR" sz="1800" kern="100" dirty="0">
                <a:effectLst/>
                <a:latin typeface="Times New Roman" panose="02020603050405020304" pitchFamily="18" charset="0"/>
                <a:ea typeface="Calibri" panose="020F0502020204030204" pitchFamily="34" charset="0"/>
                <a:cs typeface="Vazirmatn" pitchFamily="2" charset="-78"/>
              </a:rPr>
              <a:t> را آخرین </a:t>
            </a:r>
            <a:r>
              <a:rPr lang="fa-IR" sz="1800" kern="100" dirty="0" err="1">
                <a:effectLst/>
                <a:latin typeface="Times New Roman" panose="02020603050405020304" pitchFamily="18" charset="0"/>
                <a:ea typeface="Calibri" panose="020F0502020204030204" pitchFamily="34" charset="0"/>
                <a:cs typeface="Vazirmatn" pitchFamily="2" charset="-78"/>
              </a:rPr>
              <a:t>نمایشنامه‌ای</a:t>
            </a:r>
            <a:r>
              <a:rPr lang="fa-IR" sz="1800" kern="100" dirty="0">
                <a:effectLst/>
                <a:latin typeface="Times New Roman" panose="02020603050405020304" pitchFamily="18" charset="0"/>
                <a:ea typeface="Calibri" panose="020F0502020204030204" pitchFamily="34" charset="0"/>
                <a:cs typeface="Vazirmatn" pitchFamily="2" charset="-78"/>
              </a:rPr>
              <a:t> </a:t>
            </a:r>
            <a:r>
              <a:rPr lang="fa-IR" sz="1800" kern="100" dirty="0" err="1">
                <a:effectLst/>
                <a:latin typeface="Times New Roman" panose="02020603050405020304" pitchFamily="18" charset="0"/>
                <a:ea typeface="Calibri" panose="020F0502020204030204" pitchFamily="34" charset="0"/>
                <a:cs typeface="Vazirmatn" pitchFamily="2" charset="-78"/>
              </a:rPr>
              <a:t>می‌دانند</a:t>
            </a:r>
            <a:r>
              <a:rPr lang="fa-IR" sz="1800" kern="100" dirty="0">
                <a:effectLst/>
                <a:latin typeface="Times New Roman" panose="02020603050405020304" pitchFamily="18" charset="0"/>
                <a:ea typeface="Calibri" panose="020F0502020204030204" pitchFamily="34" charset="0"/>
                <a:cs typeface="Vazirmatn" pitchFamily="2" charset="-78"/>
              </a:rPr>
              <a:t> که شکسپیر خودش به تنهایی نوشت. </a:t>
            </a:r>
            <a:endParaRPr lang="en-US" sz="1800" kern="100" dirty="0">
              <a:effectLst/>
              <a:latin typeface="Times New Roman" panose="02020603050405020304" pitchFamily="18" charset="0"/>
              <a:ea typeface="Calibri" panose="020F0502020204030204" pitchFamily="34" charset="0"/>
              <a:cs typeface="Vazirmatn" pitchFamily="2" charset="-78"/>
            </a:endParaRPr>
          </a:p>
          <a:p>
            <a:pPr algn="justLow" rtl="1"/>
            <a:endParaRPr lang="en-US" sz="1600" b="1" kern="100" dirty="0">
              <a:solidFill>
                <a:srgbClr val="2F5496"/>
              </a:solidFill>
              <a:effectLst/>
              <a:latin typeface="Times New Roman" panose="02020603050405020304" pitchFamily="18" charset="0"/>
              <a:ea typeface="Times New Roman" panose="02020603050405020304" pitchFamily="18" charset="0"/>
              <a:cs typeface="Vazir Medium" panose="020B0603030804020204" pitchFamily="34" charset="-78"/>
            </a:endParaRPr>
          </a:p>
        </p:txBody>
      </p:sp>
    </p:spTree>
    <p:extLst>
      <p:ext uri="{BB962C8B-B14F-4D97-AF65-F5344CB8AC3E}">
        <p14:creationId xmlns:p14="http://schemas.microsoft.com/office/powerpoint/2010/main" val="409193258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9168-4033-CD0D-24B0-AEA2AD81E356}"/>
              </a:ext>
            </a:extLst>
          </p:cNvPr>
          <p:cNvSpPr>
            <a:spLocks noGrp="1"/>
          </p:cNvSpPr>
          <p:nvPr>
            <p:ph type="title"/>
          </p:nvPr>
        </p:nvSpPr>
        <p:spPr/>
        <p:txBody>
          <a:bodyPr/>
          <a:lstStyle/>
          <a:p>
            <a:r>
              <a:rPr lang="fa-IR" dirty="0"/>
              <a:t>شکسپیر/</a:t>
            </a:r>
            <a:r>
              <a:rPr lang="fa-IR" dirty="0" err="1"/>
              <a:t>پراسپرو</a:t>
            </a:r>
            <a:endParaRPr lang="en-US" dirty="0"/>
          </a:p>
        </p:txBody>
      </p:sp>
      <p:sp>
        <p:nvSpPr>
          <p:cNvPr id="4" name="Text Placeholder 3">
            <a:extLst>
              <a:ext uri="{FF2B5EF4-FFF2-40B4-BE49-F238E27FC236}">
                <a16:creationId xmlns:a16="http://schemas.microsoft.com/office/drawing/2014/main" id="{F95F5E16-F8AE-59F0-F403-3813130C6D65}"/>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91E953EB-92DC-59B0-C869-FBECE9A28ED5}"/>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AC8F37A3-C665-DFA4-D095-42A24656ABA8}"/>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EF114F17-7A8A-F957-E345-227F4B8890D1}"/>
              </a:ext>
            </a:extLst>
          </p:cNvPr>
          <p:cNvSpPr>
            <a:spLocks noGrp="1"/>
          </p:cNvSpPr>
          <p:nvPr>
            <p:ph type="sldNum" sz="quarter" idx="12"/>
          </p:nvPr>
        </p:nvSpPr>
        <p:spPr/>
        <p:txBody>
          <a:bodyPr/>
          <a:lstStyle/>
          <a:p>
            <a:fld id="{827E3F93-D153-4AD7-8871-92DACCF9F3BF}" type="slidenum">
              <a:rPr lang="en-US" smtClean="0"/>
              <a:pPr/>
              <a:t>11</a:t>
            </a:fld>
            <a:endParaRPr lang="en-US" dirty="0"/>
          </a:p>
        </p:txBody>
      </p:sp>
      <p:pic>
        <p:nvPicPr>
          <p:cNvPr id="11" name="Picture Placeholder 10">
            <a:extLst>
              <a:ext uri="{FF2B5EF4-FFF2-40B4-BE49-F238E27FC236}">
                <a16:creationId xmlns:a16="http://schemas.microsoft.com/office/drawing/2014/main" id="{A8A090C9-0CE1-B42A-D0EC-0AD93E23E02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Tree>
    <p:extLst>
      <p:ext uri="{BB962C8B-B14F-4D97-AF65-F5344CB8AC3E}">
        <p14:creationId xmlns:p14="http://schemas.microsoft.com/office/powerpoint/2010/main" val="197062504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3A73-D330-F59C-A0D5-005E844C210C}"/>
              </a:ext>
            </a:extLst>
          </p:cNvPr>
          <p:cNvSpPr>
            <a:spLocks noGrp="1"/>
          </p:cNvSpPr>
          <p:nvPr>
            <p:ph type="title"/>
          </p:nvPr>
        </p:nvSpPr>
        <p:spPr/>
        <p:txBody>
          <a:bodyPr/>
          <a:lstStyle/>
          <a:p>
            <a:r>
              <a:rPr lang="fa-IR" dirty="0"/>
              <a:t>سنگینی خوانش </a:t>
            </a:r>
            <a:r>
              <a:rPr lang="fa-IR" dirty="0" err="1"/>
              <a:t>پسااستعماری</a:t>
            </a:r>
            <a:endParaRPr lang="en-US" dirty="0"/>
          </a:p>
        </p:txBody>
      </p:sp>
      <p:pic>
        <p:nvPicPr>
          <p:cNvPr id="9" name="Picture Placeholder 8">
            <a:extLst>
              <a:ext uri="{FF2B5EF4-FFF2-40B4-BE49-F238E27FC236}">
                <a16:creationId xmlns:a16="http://schemas.microsoft.com/office/drawing/2014/main" id="{BB2478A3-2C9A-7D81-00EB-108DF6AAEA5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4" name="Text Placeholder 3">
            <a:extLst>
              <a:ext uri="{FF2B5EF4-FFF2-40B4-BE49-F238E27FC236}">
                <a16:creationId xmlns:a16="http://schemas.microsoft.com/office/drawing/2014/main" id="{70C3C442-61F2-7335-949E-14FFF496D805}"/>
              </a:ext>
            </a:extLst>
          </p:cNvPr>
          <p:cNvSpPr>
            <a:spLocks noGrp="1"/>
          </p:cNvSpPr>
          <p:nvPr>
            <p:ph type="body" sz="half" idx="2"/>
          </p:nvPr>
        </p:nvSpPr>
        <p:spPr/>
        <p:txBody>
          <a:bodyPr/>
          <a:lstStyle/>
          <a:p>
            <a:r>
              <a:rPr lang="fa-IR" dirty="0" err="1"/>
              <a:t>پراسپرو</a:t>
            </a:r>
            <a:r>
              <a:rPr lang="fa-IR" dirty="0"/>
              <a:t> به مثابه استعمارگر / </a:t>
            </a:r>
            <a:r>
              <a:rPr lang="fa-IR" dirty="0" err="1"/>
              <a:t>کالیبان</a:t>
            </a:r>
            <a:r>
              <a:rPr lang="fa-IR" dirty="0"/>
              <a:t> به مثابه </a:t>
            </a:r>
            <a:r>
              <a:rPr lang="fa-IR" dirty="0" err="1"/>
              <a:t>استعمارشده</a:t>
            </a:r>
            <a:endParaRPr lang="en-US" dirty="0"/>
          </a:p>
        </p:txBody>
      </p:sp>
      <p:sp>
        <p:nvSpPr>
          <p:cNvPr id="5" name="Date Placeholder 4">
            <a:extLst>
              <a:ext uri="{FF2B5EF4-FFF2-40B4-BE49-F238E27FC236}">
                <a16:creationId xmlns:a16="http://schemas.microsoft.com/office/drawing/2014/main" id="{DD062FC6-069C-0672-3773-36478FE153DD}"/>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DBCF1819-B4CB-825D-2A52-9A260FF0487C}"/>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6DE287EE-CC21-987C-6EED-F11A5881D0F3}"/>
              </a:ext>
            </a:extLst>
          </p:cNvPr>
          <p:cNvSpPr>
            <a:spLocks noGrp="1"/>
          </p:cNvSpPr>
          <p:nvPr>
            <p:ph type="sldNum" sz="quarter" idx="12"/>
          </p:nvPr>
        </p:nvSpPr>
        <p:spPr/>
        <p:txBody>
          <a:bodyPr/>
          <a:lstStyle/>
          <a:p>
            <a:fld id="{827E3F93-D153-4AD7-8871-92DACCF9F3BF}" type="slidenum">
              <a:rPr lang="en-US" smtClean="0"/>
              <a:pPr/>
              <a:t>12</a:t>
            </a:fld>
            <a:endParaRPr lang="en-US" dirty="0"/>
          </a:p>
        </p:txBody>
      </p:sp>
    </p:spTree>
    <p:extLst>
      <p:ext uri="{BB962C8B-B14F-4D97-AF65-F5344CB8AC3E}">
        <p14:creationId xmlns:p14="http://schemas.microsoft.com/office/powerpoint/2010/main" val="131757691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D91759-1FD9-4006-B09C-0FBE200C240A}"/>
              </a:ext>
            </a:extLst>
          </p:cNvPr>
          <p:cNvSpPr>
            <a:spLocks noGrp="1"/>
          </p:cNvSpPr>
          <p:nvPr>
            <p:ph type="title"/>
          </p:nvPr>
        </p:nvSpPr>
        <p:spPr/>
        <p:txBody>
          <a:bodyPr/>
          <a:lstStyle/>
          <a:p>
            <a:r>
              <a:rPr lang="fa-IR" dirty="0"/>
              <a:t>شروع استعمار انگلستان</a:t>
            </a:r>
            <a:endParaRPr lang="en-US" dirty="0"/>
          </a:p>
        </p:txBody>
      </p:sp>
      <p:sp>
        <p:nvSpPr>
          <p:cNvPr id="5" name="Date Placeholder 4">
            <a:extLst>
              <a:ext uri="{FF2B5EF4-FFF2-40B4-BE49-F238E27FC236}">
                <a16:creationId xmlns:a16="http://schemas.microsoft.com/office/drawing/2014/main" id="{940F0BCB-E522-80F9-13FD-5CD20990EFDB}"/>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A06C7BDD-1072-41D4-3D02-D78E0286A228}"/>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F4E1FBA9-2F6D-2AD5-2C39-BB8C8907C83A}"/>
              </a:ext>
            </a:extLst>
          </p:cNvPr>
          <p:cNvSpPr>
            <a:spLocks noGrp="1"/>
          </p:cNvSpPr>
          <p:nvPr>
            <p:ph type="sldNum" sz="quarter" idx="12"/>
          </p:nvPr>
        </p:nvSpPr>
        <p:spPr/>
        <p:txBody>
          <a:bodyPr/>
          <a:lstStyle/>
          <a:p>
            <a:fld id="{827E3F93-D153-4AD7-8871-92DACCF9F3BF}" type="slidenum">
              <a:rPr lang="en-US" smtClean="0"/>
              <a:pPr/>
              <a:t>13</a:t>
            </a:fld>
            <a:endParaRPr lang="en-US" dirty="0"/>
          </a:p>
        </p:txBody>
      </p:sp>
      <p:sp>
        <p:nvSpPr>
          <p:cNvPr id="9" name="Content Placeholder 8">
            <a:extLst>
              <a:ext uri="{FF2B5EF4-FFF2-40B4-BE49-F238E27FC236}">
                <a16:creationId xmlns:a16="http://schemas.microsoft.com/office/drawing/2014/main" id="{90FFC1F7-B063-B639-5052-AE4FC08E28A7}"/>
              </a:ext>
            </a:extLst>
          </p:cNvPr>
          <p:cNvSpPr>
            <a:spLocks noGrp="1"/>
          </p:cNvSpPr>
          <p:nvPr>
            <p:ph sz="quarter" idx="1"/>
          </p:nvPr>
        </p:nvSpPr>
        <p:spPr/>
        <p:txBody>
          <a:bodyPr>
            <a:normAutofit/>
          </a:bodyPr>
          <a:lstStyle/>
          <a:p>
            <a:r>
              <a:rPr lang="fa-IR" sz="1800" dirty="0"/>
              <a:t>سال ۱۴۹۲: اولین سفر </a:t>
            </a:r>
            <a:r>
              <a:rPr lang="fa-IR" sz="1800" dirty="0" err="1"/>
              <a:t>کریستوفر</a:t>
            </a:r>
            <a:r>
              <a:rPr lang="fa-IR" sz="1800" dirty="0"/>
              <a:t> </a:t>
            </a:r>
            <a:r>
              <a:rPr lang="fa-IR" sz="1800" dirty="0" err="1"/>
              <a:t>کلمبوس</a:t>
            </a:r>
            <a:endParaRPr lang="fa-IR" sz="1800" dirty="0"/>
          </a:p>
          <a:p>
            <a:r>
              <a:rPr lang="fa-IR" sz="1800" dirty="0"/>
              <a:t>سال ۱۴۹۷: جان </a:t>
            </a:r>
            <a:r>
              <a:rPr lang="fa-IR" sz="1800" dirty="0" err="1"/>
              <a:t>کبوت</a:t>
            </a:r>
            <a:r>
              <a:rPr lang="fa-IR" sz="1800" dirty="0"/>
              <a:t> به دستور هنری هفتم، پادشاه انگلستان، تا </a:t>
            </a:r>
            <a:r>
              <a:rPr lang="fa-IR" sz="1800" dirty="0" err="1"/>
              <a:t>نیوفوندلند</a:t>
            </a:r>
            <a:r>
              <a:rPr lang="fa-IR" sz="1800" dirty="0"/>
              <a:t> رفت.</a:t>
            </a:r>
          </a:p>
          <a:p>
            <a:endParaRPr lang="fa-IR" sz="1800" dirty="0"/>
          </a:p>
          <a:p>
            <a:r>
              <a:rPr lang="fa-IR" sz="1800" dirty="0"/>
              <a:t>تا دوره ملکه الیزابت اول تلاش دیگری برای ایجاد مستعمرات نشد.</a:t>
            </a:r>
          </a:p>
          <a:p>
            <a:r>
              <a:rPr lang="fa-IR" sz="1800" dirty="0"/>
              <a:t>سال ۱۵۷۸: </a:t>
            </a:r>
            <a:r>
              <a:rPr lang="fa-IR" sz="1800" dirty="0" err="1"/>
              <a:t>هامفری</a:t>
            </a:r>
            <a:r>
              <a:rPr lang="fa-IR" sz="1800" dirty="0"/>
              <a:t> </a:t>
            </a:r>
            <a:r>
              <a:rPr lang="fa-IR" sz="1800" dirty="0" err="1"/>
              <a:t>گیلبرت</a:t>
            </a:r>
            <a:r>
              <a:rPr lang="fa-IR" sz="1800" dirty="0"/>
              <a:t> به دستور الیزابت اول تا اقیانوس آتلانتیک رفت.</a:t>
            </a:r>
          </a:p>
          <a:p>
            <a:r>
              <a:rPr lang="fa-IR" sz="1800" dirty="0"/>
              <a:t>سال ۱۵۸۳: </a:t>
            </a:r>
            <a:r>
              <a:rPr lang="fa-IR" sz="1800" dirty="0" err="1"/>
              <a:t>گیلبرت</a:t>
            </a:r>
            <a:r>
              <a:rPr lang="fa-IR" sz="1800" dirty="0"/>
              <a:t> این بار تا </a:t>
            </a:r>
            <a:r>
              <a:rPr lang="fa-IR" sz="1800" dirty="0" err="1"/>
              <a:t>نیوفوندلند</a:t>
            </a:r>
            <a:r>
              <a:rPr lang="fa-IR" sz="1800" dirty="0"/>
              <a:t> رفت و آنجا را مستعمره انگلستان اعلام کرد.</a:t>
            </a:r>
          </a:p>
          <a:p>
            <a:r>
              <a:rPr lang="fa-IR" sz="1800" dirty="0"/>
              <a:t>سال ۱۵۸۴: سر </a:t>
            </a:r>
            <a:r>
              <a:rPr lang="fa-IR" sz="1800" dirty="0" err="1"/>
              <a:t>والتر</a:t>
            </a:r>
            <a:r>
              <a:rPr lang="fa-IR" sz="1800" dirty="0"/>
              <a:t> </a:t>
            </a:r>
            <a:r>
              <a:rPr lang="fa-IR" sz="1800" dirty="0" err="1"/>
              <a:t>رالی</a:t>
            </a:r>
            <a:r>
              <a:rPr lang="fa-IR" sz="1800" dirty="0"/>
              <a:t> </a:t>
            </a:r>
            <a:r>
              <a:rPr lang="fa-IR" sz="1800" dirty="0" err="1"/>
              <a:t>مستعمره‌ای</a:t>
            </a:r>
            <a:r>
              <a:rPr lang="fa-IR" sz="1800" dirty="0"/>
              <a:t> را در کارولینای شمالی تشکیل داد.</a:t>
            </a:r>
          </a:p>
          <a:p>
            <a:r>
              <a:rPr lang="fa-IR" sz="1800" dirty="0"/>
              <a:t>سال ۱۶۰۴: جیمز اول، پادشاه انگلستان، با اسپانیا قرارداد صلح بست. این شروع تشکیل مستعمرات جدید در آمریکا و آفریقا بود.</a:t>
            </a:r>
          </a:p>
        </p:txBody>
      </p:sp>
    </p:spTree>
    <p:extLst>
      <p:ext uri="{BB962C8B-B14F-4D97-AF65-F5344CB8AC3E}">
        <p14:creationId xmlns:p14="http://schemas.microsoft.com/office/powerpoint/2010/main" val="55380459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A7C3-41BE-1633-BABF-FDF416BEF7FC}"/>
              </a:ext>
            </a:extLst>
          </p:cNvPr>
          <p:cNvSpPr>
            <a:spLocks noGrp="1"/>
          </p:cNvSpPr>
          <p:nvPr>
            <p:ph type="title"/>
          </p:nvPr>
        </p:nvSpPr>
        <p:spPr/>
        <p:txBody>
          <a:bodyPr/>
          <a:lstStyle/>
          <a:p>
            <a:r>
              <a:rPr lang="fa-IR" dirty="0"/>
              <a:t>تخیل رمانتیک شکسپیر</a:t>
            </a:r>
            <a:endParaRPr lang="en-US" dirty="0"/>
          </a:p>
        </p:txBody>
      </p:sp>
      <p:pic>
        <p:nvPicPr>
          <p:cNvPr id="9" name="Picture Placeholder 8">
            <a:extLst>
              <a:ext uri="{FF2B5EF4-FFF2-40B4-BE49-F238E27FC236}">
                <a16:creationId xmlns:a16="http://schemas.microsoft.com/office/drawing/2014/main" id="{C33B54FE-AA0D-288D-D4B9-894DA2CB3E8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4" name="Text Placeholder 3">
            <a:extLst>
              <a:ext uri="{FF2B5EF4-FFF2-40B4-BE49-F238E27FC236}">
                <a16:creationId xmlns:a16="http://schemas.microsoft.com/office/drawing/2014/main" id="{6F1FCC37-A3CD-6918-6208-E102E2DE42CD}"/>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3CC41DA1-8F7C-7C5F-5F2E-278089D53F21}"/>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56ED0EBC-724B-3E64-4500-55BDD791F9B0}"/>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FE8454F4-D08F-679D-6F5B-413147B6D248}"/>
              </a:ext>
            </a:extLst>
          </p:cNvPr>
          <p:cNvSpPr>
            <a:spLocks noGrp="1"/>
          </p:cNvSpPr>
          <p:nvPr>
            <p:ph type="sldNum" sz="quarter" idx="12"/>
          </p:nvPr>
        </p:nvSpPr>
        <p:spPr/>
        <p:txBody>
          <a:bodyPr/>
          <a:lstStyle/>
          <a:p>
            <a:fld id="{827E3F93-D153-4AD7-8871-92DACCF9F3BF}" type="slidenum">
              <a:rPr lang="en-US" smtClean="0"/>
              <a:pPr/>
              <a:t>14</a:t>
            </a:fld>
            <a:endParaRPr lang="en-US" dirty="0"/>
          </a:p>
        </p:txBody>
      </p:sp>
    </p:spTree>
    <p:extLst>
      <p:ext uri="{BB962C8B-B14F-4D97-AF65-F5344CB8AC3E}">
        <p14:creationId xmlns:p14="http://schemas.microsoft.com/office/powerpoint/2010/main" val="154056501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7FB8-0B99-B8B4-D91F-F30F5F672A22}"/>
              </a:ext>
            </a:extLst>
          </p:cNvPr>
          <p:cNvSpPr>
            <a:spLocks noGrp="1"/>
          </p:cNvSpPr>
          <p:nvPr>
            <p:ph type="title"/>
          </p:nvPr>
        </p:nvSpPr>
        <p:spPr/>
        <p:txBody>
          <a:bodyPr/>
          <a:lstStyle/>
          <a:p>
            <a:r>
              <a:rPr lang="fa-IR" dirty="0" err="1"/>
              <a:t>رساله‌ای</a:t>
            </a:r>
            <a:r>
              <a:rPr lang="fa-IR" dirty="0"/>
              <a:t> در آموزش </a:t>
            </a:r>
            <a:r>
              <a:rPr lang="fa-IR" dirty="0" err="1"/>
              <a:t>رنسانسی</a:t>
            </a:r>
            <a:endParaRPr lang="en-US" dirty="0"/>
          </a:p>
        </p:txBody>
      </p:sp>
      <p:pic>
        <p:nvPicPr>
          <p:cNvPr id="9" name="Picture Placeholder 8">
            <a:extLst>
              <a:ext uri="{FF2B5EF4-FFF2-40B4-BE49-F238E27FC236}">
                <a16:creationId xmlns:a16="http://schemas.microsoft.com/office/drawing/2014/main" id="{6D6A8848-63A7-185D-4DD9-0ABA365FB35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4" name="Text Placeholder 3">
            <a:extLst>
              <a:ext uri="{FF2B5EF4-FFF2-40B4-BE49-F238E27FC236}">
                <a16:creationId xmlns:a16="http://schemas.microsoft.com/office/drawing/2014/main" id="{2244ABFA-575B-EB6F-5CEC-8FA66A255B28}"/>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0A2B62D2-619A-3EE9-4F12-69EC353DCDE6}"/>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D0080B29-3941-68E9-2F4B-2203E68170F0}"/>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F78AE60F-3897-C32F-B469-4F77B48B3EF8}"/>
              </a:ext>
            </a:extLst>
          </p:cNvPr>
          <p:cNvSpPr>
            <a:spLocks noGrp="1"/>
          </p:cNvSpPr>
          <p:nvPr>
            <p:ph type="sldNum" sz="quarter" idx="12"/>
          </p:nvPr>
        </p:nvSpPr>
        <p:spPr/>
        <p:txBody>
          <a:bodyPr/>
          <a:lstStyle/>
          <a:p>
            <a:fld id="{827E3F93-D153-4AD7-8871-92DACCF9F3BF}" type="slidenum">
              <a:rPr lang="en-US" smtClean="0"/>
              <a:pPr/>
              <a:t>15</a:t>
            </a:fld>
            <a:endParaRPr lang="en-US" dirty="0"/>
          </a:p>
        </p:txBody>
      </p:sp>
    </p:spTree>
    <p:extLst>
      <p:ext uri="{BB962C8B-B14F-4D97-AF65-F5344CB8AC3E}">
        <p14:creationId xmlns:p14="http://schemas.microsoft.com/office/powerpoint/2010/main" val="403272763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5739-3E3F-09A9-A0EF-DCFE035C229D}"/>
              </a:ext>
            </a:extLst>
          </p:cNvPr>
          <p:cNvSpPr>
            <a:spLocks noGrp="1"/>
          </p:cNvSpPr>
          <p:nvPr>
            <p:ph type="title"/>
          </p:nvPr>
        </p:nvSpPr>
        <p:spPr/>
        <p:txBody>
          <a:bodyPr/>
          <a:lstStyle/>
          <a:p>
            <a:r>
              <a:rPr lang="fa-IR" dirty="0" err="1"/>
              <a:t>نمایشنامه‌ای</a:t>
            </a:r>
            <a:r>
              <a:rPr lang="fa-IR" dirty="0"/>
              <a:t> برای تسخیر شدن</a:t>
            </a:r>
            <a:endParaRPr lang="en-US" dirty="0"/>
          </a:p>
        </p:txBody>
      </p:sp>
      <p:pic>
        <p:nvPicPr>
          <p:cNvPr id="9" name="Picture Placeholder 8">
            <a:extLst>
              <a:ext uri="{FF2B5EF4-FFF2-40B4-BE49-F238E27FC236}">
                <a16:creationId xmlns:a16="http://schemas.microsoft.com/office/drawing/2014/main" id="{28DEEFB3-6841-1EEF-FFE4-F864DD5CE62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4" name="Text Placeholder 3">
            <a:extLst>
              <a:ext uri="{FF2B5EF4-FFF2-40B4-BE49-F238E27FC236}">
                <a16:creationId xmlns:a16="http://schemas.microsoft.com/office/drawing/2014/main" id="{62AF9F22-9807-87DA-6732-0C9446FE37CE}"/>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3395D0E9-60E5-6504-EE19-0F1B115CABB4}"/>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9AEAE313-B817-09E9-882A-092585163B67}"/>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6F9BB843-8674-8D3B-3C33-5E482F802B78}"/>
              </a:ext>
            </a:extLst>
          </p:cNvPr>
          <p:cNvSpPr>
            <a:spLocks noGrp="1"/>
          </p:cNvSpPr>
          <p:nvPr>
            <p:ph type="sldNum" sz="quarter" idx="12"/>
          </p:nvPr>
        </p:nvSpPr>
        <p:spPr/>
        <p:txBody>
          <a:bodyPr/>
          <a:lstStyle/>
          <a:p>
            <a:fld id="{827E3F93-D153-4AD7-8871-92DACCF9F3BF}" type="slidenum">
              <a:rPr lang="en-US" smtClean="0"/>
              <a:pPr/>
              <a:t>16</a:t>
            </a:fld>
            <a:endParaRPr lang="en-US" dirty="0"/>
          </a:p>
        </p:txBody>
      </p:sp>
    </p:spTree>
    <p:extLst>
      <p:ext uri="{BB962C8B-B14F-4D97-AF65-F5344CB8AC3E}">
        <p14:creationId xmlns:p14="http://schemas.microsoft.com/office/powerpoint/2010/main" val="6610478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7F52-D9AD-A110-FF23-C5356C5EBA36}"/>
              </a:ext>
            </a:extLst>
          </p:cNvPr>
          <p:cNvSpPr>
            <a:spLocks noGrp="1"/>
          </p:cNvSpPr>
          <p:nvPr>
            <p:ph type="title"/>
          </p:nvPr>
        </p:nvSpPr>
        <p:spPr/>
        <p:txBody>
          <a:bodyPr/>
          <a:lstStyle/>
          <a:p>
            <a:r>
              <a:rPr lang="fa-IR" b="1" kern="100" dirty="0">
                <a:solidFill>
                  <a:schemeClr val="accent1">
                    <a:lumMod val="50000"/>
                  </a:schemeClr>
                </a:solidFill>
                <a:latin typeface="Times New Roman" panose="02020603050405020304" pitchFamily="18" charset="0"/>
                <a:cs typeface="Vazir Medium" panose="020B0603030804020204" pitchFamily="34" charset="-78"/>
              </a:rPr>
              <a:t>شکسپیر برای </a:t>
            </a:r>
            <a:r>
              <a:rPr lang="fa-IR" b="1" kern="100" dirty="0" err="1">
                <a:solidFill>
                  <a:schemeClr val="accent1">
                    <a:lumMod val="50000"/>
                  </a:schemeClr>
                </a:solidFill>
                <a:latin typeface="Times New Roman" panose="02020603050405020304" pitchFamily="18" charset="0"/>
                <a:cs typeface="Vazir Medium" panose="020B0603030804020204" pitchFamily="34" charset="-78"/>
              </a:rPr>
              <a:t>همه‌ی</a:t>
            </a:r>
            <a:r>
              <a:rPr lang="fa-IR" b="1" kern="100" dirty="0">
                <a:solidFill>
                  <a:schemeClr val="accent1">
                    <a:lumMod val="50000"/>
                  </a:schemeClr>
                </a:solidFill>
                <a:latin typeface="Times New Roman" panose="02020603050405020304" pitchFamily="18" charset="0"/>
                <a:cs typeface="Vazir Medium" panose="020B0603030804020204" pitchFamily="34" charset="-78"/>
              </a:rPr>
              <a:t> </a:t>
            </a:r>
            <a:r>
              <a:rPr lang="fa-IR" b="1" kern="100" dirty="0" err="1">
                <a:solidFill>
                  <a:schemeClr val="accent1">
                    <a:lumMod val="50000"/>
                  </a:schemeClr>
                </a:solidFill>
                <a:latin typeface="Times New Roman" panose="02020603050405020304" pitchFamily="18" charset="0"/>
                <a:cs typeface="Vazir Medium" panose="020B0603030804020204" pitchFamily="34" charset="-78"/>
              </a:rPr>
              <a:t>دوران‌ها</a:t>
            </a:r>
            <a:br>
              <a:rPr lang="fa-IR" sz="3200" kern="100" dirty="0">
                <a:solidFill>
                  <a:schemeClr val="bg1"/>
                </a:solidFill>
                <a:effectLst/>
                <a:latin typeface="Times New Roman" panose="02020603050405020304" pitchFamily="18" charset="0"/>
                <a:ea typeface="Calibri" panose="020F0502020204030204" pitchFamily="34" charset="0"/>
                <a:cs typeface="Vazirmatn" pitchFamily="2" charset="-78"/>
              </a:rPr>
            </a:br>
            <a:endParaRPr lang="en-US" dirty="0">
              <a:solidFill>
                <a:schemeClr val="bg1"/>
              </a:solidFill>
            </a:endParaRPr>
          </a:p>
        </p:txBody>
      </p:sp>
      <p:sp>
        <p:nvSpPr>
          <p:cNvPr id="3" name="Text Placeholder 2">
            <a:extLst>
              <a:ext uri="{FF2B5EF4-FFF2-40B4-BE49-F238E27FC236}">
                <a16:creationId xmlns:a16="http://schemas.microsoft.com/office/drawing/2014/main" id="{D9B2FBE9-55CC-A076-1F90-2D68A0A2021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AB06689-9271-5C3B-A5FF-97B84F4B2CC8}"/>
              </a:ext>
            </a:extLst>
          </p:cNvPr>
          <p:cNvSpPr>
            <a:spLocks noGrp="1"/>
          </p:cNvSpPr>
          <p:nvPr>
            <p:ph type="dt" sz="half" idx="10"/>
          </p:nvPr>
        </p:nvSpPr>
        <p:spPr/>
        <p:txBody>
          <a:bodyPr/>
          <a:lstStyle/>
          <a:p>
            <a:r>
              <a:rPr lang="en-US"/>
              <a:t>طوفان</a:t>
            </a:r>
          </a:p>
        </p:txBody>
      </p:sp>
      <p:sp>
        <p:nvSpPr>
          <p:cNvPr id="5" name="Footer Placeholder 4">
            <a:extLst>
              <a:ext uri="{FF2B5EF4-FFF2-40B4-BE49-F238E27FC236}">
                <a16:creationId xmlns:a16="http://schemas.microsoft.com/office/drawing/2014/main" id="{53DCA554-861A-3ED0-D5CF-E18F9303CF17}"/>
              </a:ext>
            </a:extLst>
          </p:cNvPr>
          <p:cNvSpPr>
            <a:spLocks noGrp="1"/>
          </p:cNvSpPr>
          <p:nvPr>
            <p:ph type="ftr" sz="quarter" idx="11"/>
          </p:nvPr>
        </p:nvSpPr>
        <p:spPr/>
        <p:txBody>
          <a:bodyPr/>
          <a:lstStyle/>
          <a:p>
            <a:r>
              <a:rPr lang="ar-SA"/>
              <a:t>دوره «شکسپیر در دایره» - جلسه هفتم</a:t>
            </a:r>
            <a:endParaRPr lang="en-US"/>
          </a:p>
        </p:txBody>
      </p:sp>
      <p:sp>
        <p:nvSpPr>
          <p:cNvPr id="6" name="Slide Number Placeholder 5">
            <a:extLst>
              <a:ext uri="{FF2B5EF4-FFF2-40B4-BE49-F238E27FC236}">
                <a16:creationId xmlns:a16="http://schemas.microsoft.com/office/drawing/2014/main" id="{6D84DC15-7412-22E6-EBA2-D8FF37B36296}"/>
              </a:ext>
            </a:extLst>
          </p:cNvPr>
          <p:cNvSpPr>
            <a:spLocks noGrp="1"/>
          </p:cNvSpPr>
          <p:nvPr>
            <p:ph type="sldNum" sz="quarter" idx="12"/>
          </p:nvPr>
        </p:nvSpPr>
        <p:spPr/>
        <p:txBody>
          <a:bodyPr/>
          <a:lstStyle/>
          <a:p>
            <a:fld id="{827E3F93-D153-4AD7-8871-92DACCF9F3BF}" type="slidenum">
              <a:rPr lang="en-US" smtClean="0"/>
              <a:t>17</a:t>
            </a:fld>
            <a:endParaRPr lang="en-US"/>
          </a:p>
        </p:txBody>
      </p:sp>
    </p:spTree>
    <p:extLst>
      <p:ext uri="{BB962C8B-B14F-4D97-AF65-F5344CB8AC3E}">
        <p14:creationId xmlns:p14="http://schemas.microsoft.com/office/powerpoint/2010/main" val="149684979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9F51-2CE0-4845-A210-5271C435AF0F}"/>
              </a:ext>
            </a:extLst>
          </p:cNvPr>
          <p:cNvSpPr>
            <a:spLocks noGrp="1"/>
          </p:cNvSpPr>
          <p:nvPr>
            <p:ph type="title"/>
          </p:nvPr>
        </p:nvSpPr>
        <p:spPr/>
        <p:txBody>
          <a:bodyPr/>
          <a:lstStyle/>
          <a:p>
            <a:r>
              <a:rPr lang="fa-IR" dirty="0"/>
              <a:t>یک سوال همیشگی</a:t>
            </a:r>
            <a:endParaRPr lang="en-US" dirty="0"/>
          </a:p>
        </p:txBody>
      </p:sp>
      <p:sp>
        <p:nvSpPr>
          <p:cNvPr id="3" name="Date Placeholder 2">
            <a:extLst>
              <a:ext uri="{FF2B5EF4-FFF2-40B4-BE49-F238E27FC236}">
                <a16:creationId xmlns:a16="http://schemas.microsoft.com/office/drawing/2014/main" id="{DDA94D92-45D4-B503-6196-15C5BD2993AD}"/>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458E14A0-BCEF-C4F5-E89B-8D2C73301650}"/>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7A400EF0-FA2B-DFA3-4182-406245B6FE7F}"/>
              </a:ext>
            </a:extLst>
          </p:cNvPr>
          <p:cNvSpPr>
            <a:spLocks noGrp="1"/>
          </p:cNvSpPr>
          <p:nvPr>
            <p:ph type="sldNum" sz="quarter" idx="12"/>
          </p:nvPr>
        </p:nvSpPr>
        <p:spPr/>
        <p:txBody>
          <a:bodyPr/>
          <a:lstStyle/>
          <a:p>
            <a:fld id="{827E3F93-D153-4AD7-8871-92DACCF9F3BF}" type="slidenum">
              <a:rPr lang="en-US" smtClean="0"/>
              <a:pPr/>
              <a:t>18</a:t>
            </a:fld>
            <a:endParaRPr lang="en-US" dirty="0"/>
          </a:p>
        </p:txBody>
      </p:sp>
      <p:sp>
        <p:nvSpPr>
          <p:cNvPr id="7" name="Content Placeholder 6">
            <a:extLst>
              <a:ext uri="{FF2B5EF4-FFF2-40B4-BE49-F238E27FC236}">
                <a16:creationId xmlns:a16="http://schemas.microsoft.com/office/drawing/2014/main" id="{40B0EE8C-819E-E445-AEA8-2EB70A5F6387}"/>
              </a:ext>
            </a:extLst>
          </p:cNvPr>
          <p:cNvSpPr>
            <a:spLocks noGrp="1"/>
          </p:cNvSpPr>
          <p:nvPr>
            <p:ph sz="quarter" idx="2"/>
          </p:nvPr>
        </p:nvSpPr>
        <p:spPr/>
        <p:txBody>
          <a:bodyPr>
            <a:normAutofit/>
          </a:bodyPr>
          <a:lstStyle/>
          <a:p>
            <a:r>
              <a:rPr lang="fa-IR" sz="1800" dirty="0"/>
              <a:t>آیا </a:t>
            </a:r>
            <a:r>
              <a:rPr lang="fa-IR" sz="1800" dirty="0" err="1"/>
              <a:t>نمایشنامه‌های</a:t>
            </a:r>
            <a:r>
              <a:rPr lang="fa-IR" sz="1800" dirty="0"/>
              <a:t> شکسپیر </a:t>
            </a:r>
            <a:r>
              <a:rPr lang="fa-IR" sz="1800" dirty="0" err="1"/>
              <a:t>عظیم‌ترین</a:t>
            </a:r>
            <a:r>
              <a:rPr lang="fa-IR" sz="1800" dirty="0"/>
              <a:t> آثار ادبی است؟</a:t>
            </a:r>
            <a:endParaRPr lang="en-US" sz="1800" dirty="0"/>
          </a:p>
        </p:txBody>
      </p:sp>
      <p:pic>
        <p:nvPicPr>
          <p:cNvPr id="8" name="Content Placeholder 7">
            <a:extLst>
              <a:ext uri="{FF2B5EF4-FFF2-40B4-BE49-F238E27FC236}">
                <a16:creationId xmlns:a16="http://schemas.microsoft.com/office/drawing/2014/main" id="{1DEEF91A-986D-72DA-8EC0-D90F8E569D0E}"/>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45453" y="1219200"/>
            <a:ext cx="3065268" cy="4937125"/>
          </a:xfrm>
        </p:spPr>
      </p:pic>
    </p:spTree>
    <p:extLst>
      <p:ext uri="{BB962C8B-B14F-4D97-AF65-F5344CB8AC3E}">
        <p14:creationId xmlns:p14="http://schemas.microsoft.com/office/powerpoint/2010/main" val="66610528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F69651-EAFE-99D1-0C84-1D7F8FEB828E}"/>
              </a:ext>
            </a:extLst>
          </p:cNvPr>
          <p:cNvSpPr>
            <a:spLocks noGrp="1"/>
          </p:cNvSpPr>
          <p:nvPr>
            <p:ph type="title"/>
          </p:nvPr>
        </p:nvSpPr>
        <p:spPr/>
        <p:txBody>
          <a:bodyPr/>
          <a:lstStyle/>
          <a:p>
            <a:r>
              <a:rPr lang="fa-IR" sz="3200" kern="100" dirty="0">
                <a:effectLst/>
                <a:latin typeface="Times New Roman" panose="02020603050405020304" pitchFamily="18" charset="0"/>
                <a:ea typeface="Calibri" panose="020F0502020204030204" pitchFamily="34" charset="0"/>
                <a:cs typeface="Vazirmatn" pitchFamily="2" charset="-78"/>
              </a:rPr>
              <a:t>بزرگترین </a:t>
            </a:r>
            <a:r>
              <a:rPr lang="fa-IR" sz="3200" kern="100" dirty="0" err="1">
                <a:effectLst/>
                <a:latin typeface="Times New Roman" panose="02020603050405020304" pitchFamily="18" charset="0"/>
                <a:ea typeface="Calibri" panose="020F0502020204030204" pitchFamily="34" charset="0"/>
                <a:cs typeface="Vazirmatn" pitchFamily="2" charset="-78"/>
              </a:rPr>
              <a:t>درس‌هایی</a:t>
            </a:r>
            <a:r>
              <a:rPr lang="fa-IR" sz="3200" kern="100" dirty="0">
                <a:effectLst/>
                <a:latin typeface="Times New Roman" panose="02020603050405020304" pitchFamily="18" charset="0"/>
                <a:ea typeface="Calibri" panose="020F0502020204030204" pitchFamily="34" charset="0"/>
                <a:cs typeface="Vazirmatn" pitchFamily="2" charset="-78"/>
              </a:rPr>
              <a:t> که من گرفتم</a:t>
            </a:r>
            <a:endParaRPr lang="en-US" dirty="0"/>
          </a:p>
        </p:txBody>
      </p:sp>
      <p:sp>
        <p:nvSpPr>
          <p:cNvPr id="3" name="Date Placeholder 2">
            <a:extLst>
              <a:ext uri="{FF2B5EF4-FFF2-40B4-BE49-F238E27FC236}">
                <a16:creationId xmlns:a16="http://schemas.microsoft.com/office/drawing/2014/main" id="{6923DE12-09FB-12F5-3186-27A2DCDF7DCD}"/>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D269ABE2-96CF-D3C1-3A7E-54BA4FD560D4}"/>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34668437-FAED-F209-5043-A9B658AB6AE4}"/>
              </a:ext>
            </a:extLst>
          </p:cNvPr>
          <p:cNvSpPr>
            <a:spLocks noGrp="1"/>
          </p:cNvSpPr>
          <p:nvPr>
            <p:ph type="sldNum" sz="quarter" idx="12"/>
          </p:nvPr>
        </p:nvSpPr>
        <p:spPr/>
        <p:txBody>
          <a:bodyPr/>
          <a:lstStyle/>
          <a:p>
            <a:fld id="{827E3F93-D153-4AD7-8871-92DACCF9F3BF}" type="slidenum">
              <a:rPr lang="en-US" smtClean="0"/>
              <a:pPr/>
              <a:t>19</a:t>
            </a:fld>
            <a:endParaRPr lang="en-US" dirty="0"/>
          </a:p>
        </p:txBody>
      </p:sp>
      <p:sp>
        <p:nvSpPr>
          <p:cNvPr id="9" name="Content Placeholder 8">
            <a:extLst>
              <a:ext uri="{FF2B5EF4-FFF2-40B4-BE49-F238E27FC236}">
                <a16:creationId xmlns:a16="http://schemas.microsoft.com/office/drawing/2014/main" id="{C7E7C426-77F5-5F85-CC18-4146E7BD5723}"/>
              </a:ext>
            </a:extLst>
          </p:cNvPr>
          <p:cNvSpPr>
            <a:spLocks noGrp="1"/>
          </p:cNvSpPr>
          <p:nvPr>
            <p:ph sz="quarter" idx="1"/>
          </p:nvPr>
        </p:nvSpPr>
        <p:spPr/>
        <p:txBody>
          <a:bodyPr/>
          <a:lstStyle/>
          <a:p>
            <a:r>
              <a:rPr lang="fa-IR" sz="1800" kern="100" dirty="0">
                <a:effectLst/>
                <a:latin typeface="Times New Roman" panose="02020603050405020304" pitchFamily="18" charset="0"/>
                <a:ea typeface="Calibri" panose="020F0502020204030204" pitchFamily="34" charset="0"/>
                <a:cs typeface="Vazirmatn" pitchFamily="2" charset="-78"/>
              </a:rPr>
              <a:t>ما </a:t>
            </a:r>
            <a:r>
              <a:rPr lang="fa-IR" sz="1800" kern="100" dirty="0" err="1">
                <a:effectLst/>
                <a:latin typeface="Times New Roman" panose="02020603050405020304" pitchFamily="18" charset="0"/>
                <a:ea typeface="Calibri" panose="020F0502020204030204" pitchFamily="34" charset="0"/>
                <a:cs typeface="Vazirmatn" pitchFamily="2" charset="-78"/>
              </a:rPr>
              <a:t>چاره‌ای</a:t>
            </a:r>
            <a:r>
              <a:rPr lang="fa-IR" sz="1800" kern="100" dirty="0">
                <a:effectLst/>
                <a:latin typeface="Times New Roman" panose="02020603050405020304" pitchFamily="18" charset="0"/>
                <a:ea typeface="Calibri" panose="020F0502020204030204" pitchFamily="34" charset="0"/>
                <a:cs typeface="Vazirmatn" pitchFamily="2" charset="-78"/>
              </a:rPr>
              <a:t> جز ستایش شکسپیر نداریم.</a:t>
            </a:r>
          </a:p>
          <a:p>
            <a:r>
              <a:rPr lang="fa-IR" sz="1800" kern="100" dirty="0">
                <a:effectLst/>
                <a:latin typeface="Times New Roman" panose="02020603050405020304" pitchFamily="18" charset="0"/>
                <a:ea typeface="Calibri" panose="020F0502020204030204" pitchFamily="34" charset="0"/>
                <a:cs typeface="Vazirmatn" pitchFamily="2" charset="-78"/>
              </a:rPr>
              <a:t>قدرت </a:t>
            </a:r>
            <a:r>
              <a:rPr lang="fa-IR" sz="1800" kern="100" dirty="0" err="1">
                <a:effectLst/>
                <a:latin typeface="Times New Roman" panose="02020603050405020304" pitchFamily="18" charset="0"/>
                <a:ea typeface="Calibri" panose="020F0502020204030204" pitchFamily="34" charset="0"/>
                <a:cs typeface="Vazirmatn" pitchFamily="2" charset="-78"/>
              </a:rPr>
              <a:t>داستان‌سرایی</a:t>
            </a:r>
            <a:r>
              <a:rPr lang="fa-IR" sz="1800" kern="100" dirty="0">
                <a:effectLst/>
                <a:latin typeface="Times New Roman" panose="02020603050405020304" pitchFamily="18" charset="0"/>
                <a:ea typeface="Calibri" panose="020F0502020204030204" pitchFamily="34" charset="0"/>
                <a:cs typeface="Vazirmatn" pitchFamily="2" charset="-78"/>
              </a:rPr>
              <a:t> شکسپیر فراتر از تصور فعلی ماست.</a:t>
            </a:r>
          </a:p>
          <a:p>
            <a:r>
              <a:rPr lang="fa-IR" sz="1800" kern="100" dirty="0">
                <a:latin typeface="Times New Roman" panose="02020603050405020304" pitchFamily="18" charset="0"/>
                <a:ea typeface="Calibri" panose="020F0502020204030204" pitchFamily="34" charset="0"/>
              </a:rPr>
              <a:t>آنچه </a:t>
            </a:r>
            <a:r>
              <a:rPr lang="fa-IR" sz="1800" kern="100" dirty="0" err="1">
                <a:latin typeface="Times New Roman" panose="02020603050405020304" pitchFamily="18" charset="0"/>
                <a:ea typeface="Calibri" panose="020F0502020204030204" pitchFamily="34" charset="0"/>
              </a:rPr>
              <a:t>نمایشنامه‌ها</a:t>
            </a:r>
            <a:r>
              <a:rPr lang="fa-IR" sz="1800" kern="100" dirty="0">
                <a:latin typeface="Times New Roman" panose="02020603050405020304" pitchFamily="18" charset="0"/>
                <a:ea typeface="Calibri" panose="020F0502020204030204" pitchFamily="34" charset="0"/>
              </a:rPr>
              <a:t> را </a:t>
            </a:r>
            <a:r>
              <a:rPr lang="fa-IR" sz="1800" kern="100" dirty="0" err="1">
                <a:latin typeface="Times New Roman" panose="02020603050405020304" pitchFamily="18" charset="0"/>
                <a:ea typeface="Calibri" panose="020F0502020204030204" pitchFamily="34" charset="0"/>
              </a:rPr>
              <a:t>متعالی‌تر</a:t>
            </a:r>
            <a:r>
              <a:rPr lang="fa-IR" sz="1800" kern="100" dirty="0">
                <a:latin typeface="Times New Roman" panose="02020603050405020304" pitchFamily="18" charset="0"/>
                <a:ea typeface="Calibri" panose="020F0502020204030204" pitchFamily="34" charset="0"/>
              </a:rPr>
              <a:t> </a:t>
            </a:r>
            <a:r>
              <a:rPr lang="fa-IR" sz="1800" kern="100" dirty="0" err="1">
                <a:latin typeface="Times New Roman" panose="02020603050405020304" pitchFamily="18" charset="0"/>
                <a:ea typeface="Calibri" panose="020F0502020204030204" pitchFamily="34" charset="0"/>
              </a:rPr>
              <a:t>می‌کند</a:t>
            </a:r>
            <a:r>
              <a:rPr lang="fa-IR" sz="1800" kern="100" dirty="0">
                <a:latin typeface="Times New Roman" panose="02020603050405020304" pitchFamily="18" charset="0"/>
                <a:ea typeface="Calibri" panose="020F0502020204030204" pitchFamily="34" charset="0"/>
              </a:rPr>
              <a:t>، بلاغت و قدرت </a:t>
            </a:r>
            <a:r>
              <a:rPr lang="fa-IR" sz="1800" kern="100" dirty="0" err="1">
                <a:latin typeface="Times New Roman" panose="02020603050405020304" pitchFamily="18" charset="0"/>
                <a:ea typeface="Calibri" panose="020F0502020204030204" pitchFamily="34" charset="0"/>
              </a:rPr>
              <a:t>شعرگویی</a:t>
            </a:r>
            <a:r>
              <a:rPr lang="fa-IR" sz="1800" kern="100" dirty="0">
                <a:latin typeface="Times New Roman" panose="02020603050405020304" pitchFamily="18" charset="0"/>
                <a:ea typeface="Calibri" panose="020F0502020204030204" pitchFamily="34" charset="0"/>
              </a:rPr>
              <a:t> </a:t>
            </a:r>
            <a:r>
              <a:rPr lang="fa-IR" sz="1800" kern="100" dirty="0" err="1">
                <a:latin typeface="Times New Roman" panose="02020603050405020304" pitchFamily="18" charset="0"/>
                <a:ea typeface="Calibri" panose="020F0502020204030204" pitchFamily="34" charset="0"/>
              </a:rPr>
              <a:t>اوست</a:t>
            </a:r>
            <a:r>
              <a:rPr lang="fa-IR" sz="1800" kern="100" dirty="0">
                <a:latin typeface="Times New Roman" panose="02020603050405020304" pitchFamily="18" charset="0"/>
                <a:ea typeface="Calibri" panose="020F0502020204030204" pitchFamily="34" charset="0"/>
              </a:rPr>
              <a:t>.</a:t>
            </a:r>
            <a:endParaRPr lang="fa-IR" sz="1800" kern="100" dirty="0">
              <a:effectLst/>
              <a:latin typeface="Times New Roman" panose="02020603050405020304" pitchFamily="18" charset="0"/>
              <a:ea typeface="Calibri" panose="020F0502020204030204" pitchFamily="34" charset="0"/>
              <a:cs typeface="Vazirmatn" pitchFamily="2" charset="-78"/>
            </a:endParaRPr>
          </a:p>
          <a:p>
            <a:r>
              <a:rPr lang="fa-IR" sz="1800" kern="100" dirty="0">
                <a:latin typeface="Times New Roman" panose="02020603050405020304" pitchFamily="18" charset="0"/>
                <a:ea typeface="Calibri" panose="020F0502020204030204" pitchFamily="34" charset="0"/>
              </a:rPr>
              <a:t>برای فهم درست آثارش، باید آنها را بر صحنه دید.</a:t>
            </a:r>
          </a:p>
          <a:p>
            <a:r>
              <a:rPr lang="fa-IR" sz="1800" kern="100" dirty="0">
                <a:effectLst/>
                <a:latin typeface="Times New Roman" panose="02020603050405020304" pitchFamily="18" charset="0"/>
                <a:ea typeface="Calibri" panose="020F0502020204030204" pitchFamily="34" charset="0"/>
                <a:cs typeface="Vazirmatn" pitchFamily="2" charset="-78"/>
              </a:rPr>
              <a:t>برای فهم درست </a:t>
            </a:r>
            <a:r>
              <a:rPr lang="fa-IR" sz="1800" kern="100" dirty="0" err="1">
                <a:effectLst/>
                <a:latin typeface="Times New Roman" panose="02020603050405020304" pitchFamily="18" charset="0"/>
                <a:ea typeface="Calibri" panose="020F0502020204030204" pitchFamily="34" charset="0"/>
                <a:cs typeface="Vazirmatn" pitchFamily="2" charset="-78"/>
              </a:rPr>
              <a:t>شخصیت‌هایش</a:t>
            </a:r>
            <a:r>
              <a:rPr lang="fa-IR" sz="1800" kern="100" dirty="0">
                <a:effectLst/>
                <a:latin typeface="Times New Roman" panose="02020603050405020304" pitchFamily="18" charset="0"/>
                <a:ea typeface="Calibri" panose="020F0502020204030204" pitchFamily="34" charset="0"/>
                <a:cs typeface="Vazirmatn" pitchFamily="2" charset="-78"/>
              </a:rPr>
              <a:t>، باید عقل و احساس و تخیل را به کار بست.</a:t>
            </a:r>
          </a:p>
          <a:p>
            <a:endParaRPr lang="en-US" sz="1800" kern="100" dirty="0">
              <a:effectLst/>
              <a:latin typeface="Times New Roman" panose="02020603050405020304" pitchFamily="18" charset="0"/>
              <a:ea typeface="Calibri" panose="020F0502020204030204" pitchFamily="34" charset="0"/>
              <a:cs typeface="Vazirmatn" pitchFamily="2" charset="-78"/>
            </a:endParaRPr>
          </a:p>
          <a:p>
            <a:endParaRPr lang="en-US" dirty="0"/>
          </a:p>
        </p:txBody>
      </p:sp>
    </p:spTree>
    <p:extLst>
      <p:ext uri="{BB962C8B-B14F-4D97-AF65-F5344CB8AC3E}">
        <p14:creationId xmlns:p14="http://schemas.microsoft.com/office/powerpoint/2010/main" val="25164956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B58F23-9411-68A7-C113-A98BF2F1C4D2}"/>
              </a:ext>
            </a:extLst>
          </p:cNvPr>
          <p:cNvSpPr>
            <a:spLocks noGrp="1"/>
          </p:cNvSpPr>
          <p:nvPr>
            <p:ph type="ftr" sz="quarter" idx="11"/>
          </p:nvPr>
        </p:nvSpPr>
        <p:spPr/>
        <p:txBody>
          <a:bodyPr/>
          <a:lstStyle/>
          <a:p>
            <a:r>
              <a:rPr lang="ar-SA"/>
              <a:t>دوره «شکسپیر در دایره» - جلسه هفتم</a:t>
            </a:r>
            <a:endParaRPr lang="en-US"/>
          </a:p>
        </p:txBody>
      </p:sp>
      <p:sp>
        <p:nvSpPr>
          <p:cNvPr id="3" name="Slide Number Placeholder 2">
            <a:extLst>
              <a:ext uri="{FF2B5EF4-FFF2-40B4-BE49-F238E27FC236}">
                <a16:creationId xmlns:a16="http://schemas.microsoft.com/office/drawing/2014/main" id="{1C0826D1-CD3C-50DB-A3CB-6B173F99C3D1}"/>
              </a:ext>
            </a:extLst>
          </p:cNvPr>
          <p:cNvSpPr>
            <a:spLocks noGrp="1"/>
          </p:cNvSpPr>
          <p:nvPr>
            <p:ph type="sldNum" sz="quarter" idx="12"/>
          </p:nvPr>
        </p:nvSpPr>
        <p:spPr/>
        <p:txBody>
          <a:bodyPr/>
          <a:lstStyle/>
          <a:p>
            <a:fld id="{827E3F93-D153-4AD7-8871-92DACCF9F3BF}" type="slidenum">
              <a:rPr lang="en-US" smtClean="0"/>
              <a:t>2</a:t>
            </a:fld>
            <a:endParaRPr lang="en-US"/>
          </a:p>
        </p:txBody>
      </p:sp>
      <p:sp>
        <p:nvSpPr>
          <p:cNvPr id="10" name="Date Placeholder 9">
            <a:extLst>
              <a:ext uri="{FF2B5EF4-FFF2-40B4-BE49-F238E27FC236}">
                <a16:creationId xmlns:a16="http://schemas.microsoft.com/office/drawing/2014/main" id="{C028A5AA-2E47-8DA6-4342-D789324A4C48}"/>
              </a:ext>
            </a:extLst>
          </p:cNvPr>
          <p:cNvSpPr>
            <a:spLocks noGrp="1"/>
          </p:cNvSpPr>
          <p:nvPr>
            <p:ph type="dt" sz="half" idx="10"/>
          </p:nvPr>
        </p:nvSpPr>
        <p:spPr/>
        <p:txBody>
          <a:bodyPr/>
          <a:lstStyle/>
          <a:p>
            <a:r>
              <a:rPr lang="en-US"/>
              <a:t>طوفان</a:t>
            </a:r>
          </a:p>
        </p:txBody>
      </p:sp>
      <p:pic>
        <p:nvPicPr>
          <p:cNvPr id="5" name="Picture 4">
            <a:extLst>
              <a:ext uri="{FF2B5EF4-FFF2-40B4-BE49-F238E27FC236}">
                <a16:creationId xmlns:a16="http://schemas.microsoft.com/office/drawing/2014/main" id="{87959CBE-A07E-2522-BAEF-51961F92A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277" y="1143000"/>
            <a:ext cx="5213350" cy="5213350"/>
          </a:xfrm>
          <a:prstGeom prst="rect">
            <a:avLst/>
          </a:prstGeom>
        </p:spPr>
      </p:pic>
    </p:spTree>
    <p:extLst>
      <p:ext uri="{BB962C8B-B14F-4D97-AF65-F5344CB8AC3E}">
        <p14:creationId xmlns:p14="http://schemas.microsoft.com/office/powerpoint/2010/main" val="9224206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661674-B143-85E7-B37B-C11013BEB08A}"/>
              </a:ext>
            </a:extLst>
          </p:cNvPr>
          <p:cNvSpPr>
            <a:spLocks noGrp="1"/>
          </p:cNvSpPr>
          <p:nvPr>
            <p:ph type="title"/>
          </p:nvPr>
        </p:nvSpPr>
        <p:spPr/>
        <p:txBody>
          <a:bodyPr/>
          <a:lstStyle/>
          <a:p>
            <a:r>
              <a:rPr lang="fa-IR" dirty="0"/>
              <a:t>معرفی چند مجموعه از آثار شکسپیر</a:t>
            </a:r>
            <a:endParaRPr lang="en-US" dirty="0"/>
          </a:p>
        </p:txBody>
      </p:sp>
      <p:sp>
        <p:nvSpPr>
          <p:cNvPr id="3" name="Date Placeholder 2">
            <a:extLst>
              <a:ext uri="{FF2B5EF4-FFF2-40B4-BE49-F238E27FC236}">
                <a16:creationId xmlns:a16="http://schemas.microsoft.com/office/drawing/2014/main" id="{71BB543A-0073-F03E-0503-927742BC3AAC}"/>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1813470F-E2AF-D197-32FF-E819C8F05F59}"/>
              </a:ext>
            </a:extLst>
          </p:cNvPr>
          <p:cNvSpPr>
            <a:spLocks noGrp="1"/>
          </p:cNvSpPr>
          <p:nvPr>
            <p:ph type="ftr" sz="quarter" idx="11"/>
          </p:nvPr>
        </p:nvSpPr>
        <p:spPr/>
        <p:txBody>
          <a:bodyPr/>
          <a:lstStyle/>
          <a:p>
            <a:r>
              <a:rPr lang="fa-IR"/>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1713EDFB-F703-BC1A-8B9C-7E4183B48385}"/>
              </a:ext>
            </a:extLst>
          </p:cNvPr>
          <p:cNvSpPr>
            <a:spLocks noGrp="1"/>
          </p:cNvSpPr>
          <p:nvPr>
            <p:ph type="sldNum" sz="quarter" idx="12"/>
          </p:nvPr>
        </p:nvSpPr>
        <p:spPr/>
        <p:txBody>
          <a:bodyPr/>
          <a:lstStyle/>
          <a:p>
            <a:fld id="{827E3F93-D153-4AD7-8871-92DACCF9F3BF}" type="slidenum">
              <a:rPr lang="en-US" smtClean="0"/>
              <a:pPr/>
              <a:t>20</a:t>
            </a:fld>
            <a:endParaRPr lang="en-US" dirty="0"/>
          </a:p>
        </p:txBody>
      </p:sp>
      <p:pic>
        <p:nvPicPr>
          <p:cNvPr id="11" name="Content Placeholder 10">
            <a:extLst>
              <a:ext uri="{FF2B5EF4-FFF2-40B4-BE49-F238E27FC236}">
                <a16:creationId xmlns:a16="http://schemas.microsoft.com/office/drawing/2014/main" id="{702D6B06-6B21-C1CC-C2AC-D08F48C0CE6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66875"/>
            <a:ext cx="4041775" cy="4041775"/>
          </a:xfrm>
        </p:spPr>
      </p:pic>
      <p:sp>
        <p:nvSpPr>
          <p:cNvPr id="9" name="Content Placeholder 8">
            <a:extLst>
              <a:ext uri="{FF2B5EF4-FFF2-40B4-BE49-F238E27FC236}">
                <a16:creationId xmlns:a16="http://schemas.microsoft.com/office/drawing/2014/main" id="{2BF1969D-3A02-7546-D1AE-F2496DF77E96}"/>
              </a:ext>
            </a:extLst>
          </p:cNvPr>
          <p:cNvSpPr>
            <a:spLocks noGrp="1"/>
          </p:cNvSpPr>
          <p:nvPr>
            <p:ph sz="quarter" idx="2"/>
          </p:nvPr>
        </p:nvSpPr>
        <p:spPr/>
        <p:txBody>
          <a:bodyPr>
            <a:normAutofit/>
          </a:bodyPr>
          <a:lstStyle/>
          <a:p>
            <a:r>
              <a:rPr lang="en-US" sz="1800" dirty="0"/>
              <a:t>Globe on Screen</a:t>
            </a:r>
          </a:p>
          <a:p>
            <a:r>
              <a:rPr lang="en-US" sz="1800" dirty="0"/>
              <a:t>National Theater</a:t>
            </a:r>
          </a:p>
          <a:p>
            <a:r>
              <a:rPr lang="en-US" sz="1800" dirty="0"/>
              <a:t>BBC’s The Shakespeare Collection</a:t>
            </a:r>
          </a:p>
          <a:p>
            <a:r>
              <a:rPr lang="fa-IR" sz="1800" dirty="0"/>
              <a:t>آرشیو خودم!</a:t>
            </a:r>
            <a:endParaRPr lang="en-US" sz="1800" dirty="0"/>
          </a:p>
        </p:txBody>
      </p:sp>
    </p:spTree>
    <p:extLst>
      <p:ext uri="{BB962C8B-B14F-4D97-AF65-F5344CB8AC3E}">
        <p14:creationId xmlns:p14="http://schemas.microsoft.com/office/powerpoint/2010/main" val="97440075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A715-4843-B62D-5200-FA926B5402DF}"/>
              </a:ext>
            </a:extLst>
          </p:cNvPr>
          <p:cNvSpPr>
            <a:spLocks noGrp="1"/>
          </p:cNvSpPr>
          <p:nvPr>
            <p:ph type="title"/>
          </p:nvPr>
        </p:nvSpPr>
        <p:spPr/>
        <p:txBody>
          <a:bodyPr/>
          <a:lstStyle/>
          <a:p>
            <a:r>
              <a:rPr lang="fa-IR" sz="1800" kern="100" dirty="0" err="1">
                <a:effectLst/>
                <a:latin typeface="Times New Roman" panose="02020603050405020304" pitchFamily="18" charset="0"/>
                <a:ea typeface="Calibri" panose="020F0502020204030204" pitchFamily="34" charset="0"/>
                <a:cs typeface="Vazirmatn" pitchFamily="2" charset="-78"/>
              </a:rPr>
              <a:t>شکس‌چه‌پیری</a:t>
            </a:r>
            <a:r>
              <a:rPr lang="fa-IR" sz="1800" kern="100" dirty="0">
                <a:effectLst/>
                <a:latin typeface="Times New Roman" panose="02020603050405020304" pitchFamily="18" charset="0"/>
                <a:ea typeface="Calibri" panose="020F0502020204030204" pitchFamily="34" charset="0"/>
                <a:cs typeface="Vazirmatn" pitchFamily="2" charset="-78"/>
              </a:rPr>
              <a:t>؟ آن هم امروز؟</a:t>
            </a:r>
            <a:endParaRPr lang="en-US" dirty="0"/>
          </a:p>
        </p:txBody>
      </p:sp>
      <p:pic>
        <p:nvPicPr>
          <p:cNvPr id="9" name="Picture Placeholder 8">
            <a:extLst>
              <a:ext uri="{FF2B5EF4-FFF2-40B4-BE49-F238E27FC236}">
                <a16:creationId xmlns:a16="http://schemas.microsoft.com/office/drawing/2014/main" id="{25F347CF-EB4E-F73C-67F6-11066150474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4" name="Text Placeholder 3">
            <a:extLst>
              <a:ext uri="{FF2B5EF4-FFF2-40B4-BE49-F238E27FC236}">
                <a16:creationId xmlns:a16="http://schemas.microsoft.com/office/drawing/2014/main" id="{0352735C-1A3A-38E9-CC52-543ACD2ABFF7}"/>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FC97B314-9BAF-C7A6-2DC5-8FDE4F334FC6}"/>
              </a:ext>
            </a:extLst>
          </p:cNvPr>
          <p:cNvSpPr>
            <a:spLocks noGrp="1"/>
          </p:cNvSpPr>
          <p:nvPr>
            <p:ph type="dt" sz="half" idx="10"/>
          </p:nvPr>
        </p:nvSpPr>
        <p:spPr/>
        <p:txBody>
          <a:bodyPr/>
          <a:lstStyle/>
          <a:p>
            <a:r>
              <a:rPr lang="en-US"/>
              <a:t>طوفان</a:t>
            </a:r>
            <a:endParaRPr lang="en-US" dirty="0"/>
          </a:p>
        </p:txBody>
      </p:sp>
      <p:sp>
        <p:nvSpPr>
          <p:cNvPr id="6" name="Footer Placeholder 5">
            <a:extLst>
              <a:ext uri="{FF2B5EF4-FFF2-40B4-BE49-F238E27FC236}">
                <a16:creationId xmlns:a16="http://schemas.microsoft.com/office/drawing/2014/main" id="{7EE99EBF-3E1C-B87D-9CEC-BB73637E150F}"/>
              </a:ext>
            </a:extLst>
          </p:cNvPr>
          <p:cNvSpPr>
            <a:spLocks noGrp="1"/>
          </p:cNvSpPr>
          <p:nvPr>
            <p:ph type="ftr" sz="quarter" idx="11"/>
          </p:nvPr>
        </p:nvSpPr>
        <p:spPr/>
        <p:txBody>
          <a:bodyPr/>
          <a:lstStyle/>
          <a:p>
            <a:r>
              <a:rPr lang="ar-SA"/>
              <a:t>دوره «شکسپیر در دایره» - جلسه هفتم</a:t>
            </a:r>
            <a:endParaRPr lang="en-US" dirty="0"/>
          </a:p>
        </p:txBody>
      </p:sp>
      <p:sp>
        <p:nvSpPr>
          <p:cNvPr id="7" name="Slide Number Placeholder 6">
            <a:extLst>
              <a:ext uri="{FF2B5EF4-FFF2-40B4-BE49-F238E27FC236}">
                <a16:creationId xmlns:a16="http://schemas.microsoft.com/office/drawing/2014/main" id="{1936B0E6-794B-25AE-FA79-A23EF6478895}"/>
              </a:ext>
            </a:extLst>
          </p:cNvPr>
          <p:cNvSpPr>
            <a:spLocks noGrp="1"/>
          </p:cNvSpPr>
          <p:nvPr>
            <p:ph type="sldNum" sz="quarter" idx="12"/>
          </p:nvPr>
        </p:nvSpPr>
        <p:spPr/>
        <p:txBody>
          <a:bodyPr/>
          <a:lstStyle/>
          <a:p>
            <a:fld id="{827E3F93-D153-4AD7-8871-92DACCF9F3BF}" type="slidenum">
              <a:rPr lang="en-US" smtClean="0"/>
              <a:pPr/>
              <a:t>21</a:t>
            </a:fld>
            <a:endParaRPr lang="en-US" dirty="0"/>
          </a:p>
        </p:txBody>
      </p:sp>
    </p:spTree>
    <p:extLst>
      <p:ext uri="{BB962C8B-B14F-4D97-AF65-F5344CB8AC3E}">
        <p14:creationId xmlns:p14="http://schemas.microsoft.com/office/powerpoint/2010/main" val="45059710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مرور بحث</a:t>
            </a:r>
            <a:endParaRPr lang="en-US" dirty="0"/>
          </a:p>
        </p:txBody>
      </p:sp>
      <p:sp>
        <p:nvSpPr>
          <p:cNvPr id="3" name="Footer Placeholder 2"/>
          <p:cNvSpPr>
            <a:spLocks noGrp="1"/>
          </p:cNvSpPr>
          <p:nvPr>
            <p:ph type="ftr" sz="quarter" idx="11"/>
          </p:nvPr>
        </p:nvSpPr>
        <p:spPr/>
        <p:txBody>
          <a:bodyPr/>
          <a:lstStyle/>
          <a:p>
            <a:r>
              <a:rPr lang="ar-SA"/>
              <a:t>دوره «شکسپیر در دایره» - جلسه هفتم</a:t>
            </a:r>
            <a:endParaRPr lang="en-US" dirty="0"/>
          </a:p>
        </p:txBody>
      </p:sp>
      <p:sp>
        <p:nvSpPr>
          <p:cNvPr id="4" name="Slide Number Placeholder 3"/>
          <p:cNvSpPr>
            <a:spLocks noGrp="1"/>
          </p:cNvSpPr>
          <p:nvPr>
            <p:ph type="sldNum" sz="quarter" idx="12"/>
          </p:nvPr>
        </p:nvSpPr>
        <p:spPr/>
        <p:txBody>
          <a:bodyPr/>
          <a:lstStyle/>
          <a:p>
            <a:fld id="{827E3F93-D153-4AD7-8871-92DACCF9F3BF}" type="slidenum">
              <a:rPr lang="en-US" smtClean="0"/>
              <a:t>3</a:t>
            </a:fld>
            <a:endParaRPr lang="en-US"/>
          </a:p>
        </p:txBody>
      </p:sp>
      <p:sp>
        <p:nvSpPr>
          <p:cNvPr id="5" name="Content Placeholder 4"/>
          <p:cNvSpPr>
            <a:spLocks noGrp="1"/>
          </p:cNvSpPr>
          <p:nvPr>
            <p:ph sz="quarter" idx="1"/>
          </p:nvPr>
        </p:nvSpPr>
        <p:spPr/>
        <p:txBody>
          <a:bodyPr>
            <a:normAutofit/>
          </a:bodyPr>
          <a:lstStyle/>
          <a:p>
            <a:pPr algn="justLow" rtl="1"/>
            <a:r>
              <a:rPr lang="fa-IR" sz="2000" kern="100" dirty="0">
                <a:effectLst/>
                <a:latin typeface="Times New Roman" panose="02020603050405020304" pitchFamily="18" charset="0"/>
                <a:ea typeface="Calibri" panose="020F0502020204030204" pitchFamily="34" charset="0"/>
                <a:cs typeface="Vazirmatn" pitchFamily="2" charset="-78"/>
              </a:rPr>
              <a:t>به عنوان مقدمه</a:t>
            </a:r>
          </a:p>
          <a:p>
            <a:pPr algn="justLow" rtl="1"/>
            <a:r>
              <a:rPr lang="fa-IR" sz="2000" kern="100" dirty="0">
                <a:effectLst/>
                <a:latin typeface="Times New Roman" panose="02020603050405020304" pitchFamily="18" charset="0"/>
                <a:ea typeface="Calibri" panose="020F0502020204030204" pitchFamily="34" charset="0"/>
                <a:cs typeface="Vazirmatn" pitchFamily="2" charset="-78"/>
              </a:rPr>
              <a:t>کندو کاوی در نمایشنامه </a:t>
            </a:r>
            <a:r>
              <a:rPr lang="fa-IR" sz="2000" i="1" kern="100" dirty="0">
                <a:latin typeface="Times New Roman" panose="02020603050405020304" pitchFamily="18" charset="0"/>
                <a:ea typeface="Calibri" panose="020F0502020204030204" pitchFamily="34" charset="0"/>
              </a:rPr>
              <a:t>طوفان</a:t>
            </a:r>
          </a:p>
          <a:p>
            <a:pPr algn="justLow" rtl="1"/>
            <a:r>
              <a:rPr lang="fa-IR" sz="2000" kern="100" dirty="0">
                <a:latin typeface="Times New Roman" panose="02020603050405020304" pitchFamily="18" charset="0"/>
                <a:ea typeface="Calibri" panose="020F0502020204030204" pitchFamily="34" charset="0"/>
              </a:rPr>
              <a:t>شکسپیر برای </a:t>
            </a:r>
            <a:r>
              <a:rPr lang="fa-IR" sz="2000" kern="100" dirty="0" err="1">
                <a:latin typeface="Times New Roman" panose="02020603050405020304" pitchFamily="18" charset="0"/>
                <a:ea typeface="Calibri" panose="020F0502020204030204" pitchFamily="34" charset="0"/>
              </a:rPr>
              <a:t>همه‌ی</a:t>
            </a:r>
            <a:r>
              <a:rPr lang="fa-IR" sz="2000" kern="100" dirty="0">
                <a:latin typeface="Times New Roman" panose="02020603050405020304" pitchFamily="18" charset="0"/>
                <a:ea typeface="Calibri" panose="020F0502020204030204" pitchFamily="34" charset="0"/>
              </a:rPr>
              <a:t> </a:t>
            </a:r>
            <a:r>
              <a:rPr lang="fa-IR" sz="2000" kern="100" dirty="0" err="1">
                <a:latin typeface="Times New Roman" panose="02020603050405020304" pitchFamily="18" charset="0"/>
                <a:ea typeface="Calibri" panose="020F0502020204030204" pitchFamily="34" charset="0"/>
              </a:rPr>
              <a:t>دوران‌ها</a:t>
            </a:r>
            <a:endParaRPr lang="fa-IR" sz="2000" kern="100" dirty="0">
              <a:effectLst/>
              <a:latin typeface="Times New Roman" panose="02020603050405020304" pitchFamily="18" charset="0"/>
              <a:ea typeface="Calibri" panose="020F0502020204030204" pitchFamily="34" charset="0"/>
              <a:cs typeface="Vazirmatn" pitchFamily="2" charset="-78"/>
            </a:endParaRPr>
          </a:p>
        </p:txBody>
      </p:sp>
      <p:sp>
        <p:nvSpPr>
          <p:cNvPr id="6" name="Date Placeholder 5">
            <a:extLst>
              <a:ext uri="{FF2B5EF4-FFF2-40B4-BE49-F238E27FC236}">
                <a16:creationId xmlns:a16="http://schemas.microsoft.com/office/drawing/2014/main" id="{AB095C20-A11A-17A4-A804-9638A1A8A011}"/>
              </a:ext>
            </a:extLst>
          </p:cNvPr>
          <p:cNvSpPr>
            <a:spLocks noGrp="1"/>
          </p:cNvSpPr>
          <p:nvPr>
            <p:ph type="dt" sz="half" idx="10"/>
          </p:nvPr>
        </p:nvSpPr>
        <p:spPr/>
        <p:txBody>
          <a:bodyPr/>
          <a:lstStyle/>
          <a:p>
            <a:r>
              <a:rPr lang="en-US"/>
              <a:t>طوفان</a:t>
            </a:r>
            <a:endParaRPr lang="en-US" dirty="0"/>
          </a:p>
        </p:txBody>
      </p:sp>
    </p:spTree>
    <p:extLst>
      <p:ext uri="{BB962C8B-B14F-4D97-AF65-F5344CB8AC3E}">
        <p14:creationId xmlns:p14="http://schemas.microsoft.com/office/powerpoint/2010/main" val="328298983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2AE1-9743-A721-59C9-B7445CA5CFC8}"/>
              </a:ext>
            </a:extLst>
          </p:cNvPr>
          <p:cNvSpPr>
            <a:spLocks noGrp="1"/>
          </p:cNvSpPr>
          <p:nvPr>
            <p:ph type="title"/>
          </p:nvPr>
        </p:nvSpPr>
        <p:spPr/>
        <p:txBody>
          <a:bodyPr>
            <a:normAutofit/>
          </a:bodyPr>
          <a:lstStyle/>
          <a:p>
            <a:r>
              <a:rPr lang="fa-IR" sz="2400" dirty="0"/>
              <a:t>آنچه در این دوره از دست دادیم</a:t>
            </a:r>
            <a:endParaRPr lang="en-US" sz="2400" dirty="0"/>
          </a:p>
        </p:txBody>
      </p:sp>
      <p:sp>
        <p:nvSpPr>
          <p:cNvPr id="3" name="Date Placeholder 2">
            <a:extLst>
              <a:ext uri="{FF2B5EF4-FFF2-40B4-BE49-F238E27FC236}">
                <a16:creationId xmlns:a16="http://schemas.microsoft.com/office/drawing/2014/main" id="{C3037F85-2321-EE4D-B775-D87366308D82}"/>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AAE16DCC-2E67-F94F-CF47-FE0BAC8B735A}"/>
              </a:ext>
            </a:extLst>
          </p:cNvPr>
          <p:cNvSpPr>
            <a:spLocks noGrp="1"/>
          </p:cNvSpPr>
          <p:nvPr>
            <p:ph type="ftr" sz="quarter" idx="11"/>
          </p:nvPr>
        </p:nvSpPr>
        <p:spPr/>
        <p:txBody>
          <a:bodyPr/>
          <a:lstStyle/>
          <a:p>
            <a:r>
              <a:rPr lang="fa-IR"/>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CE1959C0-560D-79E6-75BB-D47AF06211AB}"/>
              </a:ext>
            </a:extLst>
          </p:cNvPr>
          <p:cNvSpPr>
            <a:spLocks noGrp="1"/>
          </p:cNvSpPr>
          <p:nvPr>
            <p:ph type="sldNum" sz="quarter" idx="12"/>
          </p:nvPr>
        </p:nvSpPr>
        <p:spPr/>
        <p:txBody>
          <a:bodyPr/>
          <a:lstStyle/>
          <a:p>
            <a:fld id="{827E3F93-D153-4AD7-8871-92DACCF9F3BF}" type="slidenum">
              <a:rPr lang="en-US" smtClean="0"/>
              <a:pPr/>
              <a:t>4</a:t>
            </a:fld>
            <a:endParaRPr lang="en-US" dirty="0"/>
          </a:p>
        </p:txBody>
      </p:sp>
      <p:sp>
        <p:nvSpPr>
          <p:cNvPr id="6" name="Content Placeholder 5">
            <a:extLst>
              <a:ext uri="{FF2B5EF4-FFF2-40B4-BE49-F238E27FC236}">
                <a16:creationId xmlns:a16="http://schemas.microsoft.com/office/drawing/2014/main" id="{F51A8262-19AC-3C68-9EB9-8296DD024227}"/>
              </a:ext>
            </a:extLst>
          </p:cNvPr>
          <p:cNvSpPr>
            <a:spLocks noGrp="1"/>
          </p:cNvSpPr>
          <p:nvPr>
            <p:ph sz="quarter" idx="1"/>
          </p:nvPr>
        </p:nvSpPr>
        <p:spPr>
          <a:xfrm>
            <a:off x="457200" y="1752600"/>
            <a:ext cx="8229600" cy="4404360"/>
          </a:xfrm>
        </p:spPr>
        <p:txBody>
          <a:bodyPr>
            <a:normAutofit/>
          </a:bodyPr>
          <a:lstStyle/>
          <a:p>
            <a:pPr marL="0" indent="0" algn="l" rtl="0">
              <a:buNone/>
            </a:pPr>
            <a:r>
              <a:rPr lang="en-US" sz="2000" dirty="0"/>
              <a:t>I made a thousand efforts to deny having fallen in love</a:t>
            </a:r>
          </a:p>
          <a:p>
            <a:pPr marL="0" indent="0" algn="l" rtl="0">
              <a:buNone/>
            </a:pPr>
            <a:r>
              <a:rPr lang="en-US" sz="2000" dirty="0"/>
              <a:t>but how can I not give out smoke while burning on fire</a:t>
            </a:r>
          </a:p>
          <a:p>
            <a:pPr marL="0" indent="0" algn="l" rtl="0">
              <a:buNone/>
            </a:pPr>
            <a:r>
              <a:rPr lang="en-US" sz="2000" dirty="0"/>
              <a:t>I had been sane not to fall for any living soul</a:t>
            </a:r>
          </a:p>
          <a:p>
            <a:pPr marL="0" indent="0" algn="l" rtl="0">
              <a:buNone/>
            </a:pPr>
            <a:r>
              <a:rPr lang="en-US" sz="2000" dirty="0"/>
              <a:t>but as I saw your figure, I lost my patience and wits</a:t>
            </a:r>
          </a:p>
          <a:p>
            <a:pPr marL="0" indent="0" algn="l" rtl="0">
              <a:buNone/>
            </a:pPr>
            <a:r>
              <a:rPr lang="en-US" sz="2000" dirty="0"/>
              <a:t>I heard your voice reciting a tale to me</a:t>
            </a:r>
          </a:p>
          <a:p>
            <a:pPr marL="0" indent="0" algn="l" rtl="0">
              <a:buNone/>
            </a:pPr>
            <a:r>
              <a:rPr lang="en-US" sz="2000" dirty="0"/>
              <a:t>hence people’s advice became a tale to me</a:t>
            </a:r>
          </a:p>
          <a:p>
            <a:pPr marL="0" indent="0" algn="l" rtl="0">
              <a:buNone/>
            </a:pPr>
            <a:r>
              <a:rPr lang="en-US" sz="2000" dirty="0"/>
              <a:t>Unless you hide your face to put out this passion</a:t>
            </a:r>
          </a:p>
          <a:p>
            <a:pPr marL="0" indent="0" algn="l" rtl="0">
              <a:buNone/>
            </a:pPr>
            <a:r>
              <a:rPr lang="en-US" sz="2000" dirty="0"/>
              <a:t>but even then I have no plans to look the other way</a:t>
            </a:r>
          </a:p>
          <a:p>
            <a:pPr marL="0" indent="0" algn="l" rtl="0">
              <a:buNone/>
            </a:pPr>
            <a:endParaRPr lang="en-US" sz="2000" dirty="0"/>
          </a:p>
        </p:txBody>
      </p:sp>
    </p:spTree>
    <p:extLst>
      <p:ext uri="{BB962C8B-B14F-4D97-AF65-F5344CB8AC3E}">
        <p14:creationId xmlns:p14="http://schemas.microsoft.com/office/powerpoint/2010/main" val="317131556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8C46-02B7-12EC-72C3-12D35EE2C702}"/>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FDDDE0BB-3642-A600-1A30-5877CA35C4B0}"/>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5BCBE041-CFDA-8E64-901E-E1D03F1B2193}"/>
              </a:ext>
            </a:extLst>
          </p:cNvPr>
          <p:cNvSpPr>
            <a:spLocks noGrp="1"/>
          </p:cNvSpPr>
          <p:nvPr>
            <p:ph type="ftr" sz="quarter" idx="11"/>
          </p:nvPr>
        </p:nvSpPr>
        <p:spPr/>
        <p:txBody>
          <a:bodyPr/>
          <a:lstStyle/>
          <a:p>
            <a:r>
              <a:rPr lang="fa-IR"/>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225C7113-51A3-1036-7366-8FCE716CCC68}"/>
              </a:ext>
            </a:extLst>
          </p:cNvPr>
          <p:cNvSpPr>
            <a:spLocks noGrp="1"/>
          </p:cNvSpPr>
          <p:nvPr>
            <p:ph type="sldNum" sz="quarter" idx="12"/>
          </p:nvPr>
        </p:nvSpPr>
        <p:spPr/>
        <p:txBody>
          <a:bodyPr/>
          <a:lstStyle/>
          <a:p>
            <a:fld id="{827E3F93-D153-4AD7-8871-92DACCF9F3BF}" type="slidenum">
              <a:rPr lang="en-US" smtClean="0"/>
              <a:pPr/>
              <a:t>5</a:t>
            </a:fld>
            <a:endParaRPr lang="en-US" dirty="0"/>
          </a:p>
        </p:txBody>
      </p:sp>
      <p:sp>
        <p:nvSpPr>
          <p:cNvPr id="6" name="Content Placeholder 5">
            <a:extLst>
              <a:ext uri="{FF2B5EF4-FFF2-40B4-BE49-F238E27FC236}">
                <a16:creationId xmlns:a16="http://schemas.microsoft.com/office/drawing/2014/main" id="{43C25761-7100-5D65-5BF4-9D22C8D8C993}"/>
              </a:ext>
            </a:extLst>
          </p:cNvPr>
          <p:cNvSpPr>
            <a:spLocks noGrp="1"/>
          </p:cNvSpPr>
          <p:nvPr>
            <p:ph sz="quarter" idx="1"/>
          </p:nvPr>
        </p:nvSpPr>
        <p:spPr>
          <a:xfrm>
            <a:off x="457200" y="1600200"/>
            <a:ext cx="8229600" cy="4556760"/>
          </a:xfrm>
        </p:spPr>
        <p:txBody>
          <a:bodyPr/>
          <a:lstStyle/>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هزار جهد </a:t>
            </a:r>
            <a:r>
              <a:rPr lang="fa-IR" sz="1800" kern="100" dirty="0" err="1">
                <a:effectLst/>
                <a:latin typeface="Times New Roman" panose="02020603050405020304" pitchFamily="18" charset="0"/>
                <a:ea typeface="Calibri" panose="020F0502020204030204" pitchFamily="34" charset="0"/>
                <a:cs typeface="Vazirmatn" pitchFamily="2" charset="-78"/>
              </a:rPr>
              <a:t>بکردم</a:t>
            </a:r>
            <a:r>
              <a:rPr lang="fa-IR" sz="1800" kern="100" dirty="0">
                <a:effectLst/>
                <a:latin typeface="Times New Roman" panose="02020603050405020304" pitchFamily="18" charset="0"/>
                <a:ea typeface="Calibri" panose="020F0502020204030204" pitchFamily="34" charset="0"/>
                <a:cs typeface="Vazirmatn" pitchFamily="2" charset="-78"/>
              </a:rPr>
              <a:t> که سر عشق بپوشم</a:t>
            </a: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نبود بر سر آتش </a:t>
            </a:r>
            <a:r>
              <a:rPr lang="fa-IR" sz="1800" kern="100" dirty="0" err="1">
                <a:effectLst/>
                <a:latin typeface="Times New Roman" panose="02020603050405020304" pitchFamily="18" charset="0"/>
                <a:ea typeface="Calibri" panose="020F0502020204030204" pitchFamily="34" charset="0"/>
                <a:cs typeface="Vazirmatn" pitchFamily="2" charset="-78"/>
              </a:rPr>
              <a:t>مُیسّرم</a:t>
            </a:r>
            <a:r>
              <a:rPr lang="fa-IR" sz="1800" kern="100" dirty="0">
                <a:effectLst/>
                <a:latin typeface="Times New Roman" panose="02020603050405020304" pitchFamily="18" charset="0"/>
                <a:ea typeface="Calibri" panose="020F0502020204030204" pitchFamily="34" charset="0"/>
                <a:cs typeface="Vazirmatn" pitchFamily="2" charset="-78"/>
              </a:rPr>
              <a:t> که </a:t>
            </a:r>
            <a:r>
              <a:rPr lang="fa-IR" sz="1800" kern="100" dirty="0" err="1">
                <a:effectLst/>
                <a:latin typeface="Times New Roman" panose="02020603050405020304" pitchFamily="18" charset="0"/>
                <a:ea typeface="Calibri" panose="020F0502020204030204" pitchFamily="34" charset="0"/>
                <a:cs typeface="Vazirmatn" pitchFamily="2" charset="-78"/>
              </a:rPr>
              <a:t>نجوشم</a:t>
            </a:r>
            <a:endParaRPr lang="en-US"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به هوش بودم از اول که دل به کس نسپارم</a:t>
            </a: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شمایل تو بدیدم نه عقل ماند و نه </a:t>
            </a:r>
            <a:r>
              <a:rPr lang="fa-IR" sz="1800" kern="100" dirty="0" err="1">
                <a:effectLst/>
                <a:latin typeface="Times New Roman" panose="02020603050405020304" pitchFamily="18" charset="0"/>
                <a:ea typeface="Calibri" panose="020F0502020204030204" pitchFamily="34" charset="0"/>
                <a:cs typeface="Vazirmatn" pitchFamily="2" charset="-78"/>
              </a:rPr>
              <a:t>هوشم</a:t>
            </a:r>
            <a:endParaRPr lang="en-US"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حکایتی ز دهانت به گوش جان من آمد</a:t>
            </a: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دگر نصیحت مردم </a:t>
            </a:r>
            <a:r>
              <a:rPr lang="fa-IR" sz="1800" kern="100" dirty="0" err="1">
                <a:effectLst/>
                <a:latin typeface="Times New Roman" panose="02020603050405020304" pitchFamily="18" charset="0"/>
                <a:ea typeface="Calibri" panose="020F0502020204030204" pitchFamily="34" charset="0"/>
                <a:cs typeface="Vazirmatn" pitchFamily="2" charset="-78"/>
              </a:rPr>
              <a:t>حکایتست</a:t>
            </a:r>
            <a:r>
              <a:rPr lang="fa-IR" sz="1800" kern="100" dirty="0">
                <a:effectLst/>
                <a:latin typeface="Times New Roman" panose="02020603050405020304" pitchFamily="18" charset="0"/>
                <a:ea typeface="Calibri" panose="020F0502020204030204" pitchFamily="34" charset="0"/>
                <a:cs typeface="Vazirmatn" pitchFamily="2" charset="-78"/>
              </a:rPr>
              <a:t> به گوشم</a:t>
            </a:r>
            <a:endParaRPr lang="en-US"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مگر تو روی بپوشی و فتنه </a:t>
            </a:r>
            <a:r>
              <a:rPr lang="fa-IR" sz="1800" kern="100" dirty="0" err="1">
                <a:effectLst/>
                <a:latin typeface="Times New Roman" panose="02020603050405020304" pitchFamily="18" charset="0"/>
                <a:ea typeface="Calibri" panose="020F0502020204030204" pitchFamily="34" charset="0"/>
                <a:cs typeface="Vazirmatn" pitchFamily="2" charset="-78"/>
              </a:rPr>
              <a:t>بازنشانی</a:t>
            </a:r>
            <a:endParaRPr lang="fa-IR"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که من قرار ندارم که دیده از تو بپوشم</a:t>
            </a:r>
            <a:endParaRPr lang="en-US"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من رمیده دل آن به که در سماع </a:t>
            </a:r>
            <a:r>
              <a:rPr lang="fa-IR" sz="1800" kern="100" dirty="0" err="1">
                <a:effectLst/>
                <a:latin typeface="Times New Roman" panose="02020603050405020304" pitchFamily="18" charset="0"/>
                <a:ea typeface="Calibri" panose="020F0502020204030204" pitchFamily="34" charset="0"/>
                <a:cs typeface="Vazirmatn" pitchFamily="2" charset="-78"/>
              </a:rPr>
              <a:t>نیایم</a:t>
            </a:r>
            <a:endParaRPr lang="fa-IR" sz="1800" kern="100" dirty="0">
              <a:effectLst/>
              <a:latin typeface="Times New Roman" panose="02020603050405020304" pitchFamily="18" charset="0"/>
              <a:ea typeface="Calibri" panose="020F0502020204030204" pitchFamily="34" charset="0"/>
              <a:cs typeface="Vazirmatn" pitchFamily="2" charset="-78"/>
            </a:endParaRPr>
          </a:p>
          <a:p>
            <a:pPr marL="0" indent="0" algn="justLow">
              <a:buNone/>
            </a:pPr>
            <a:r>
              <a:rPr lang="fa-IR" sz="1800" kern="100" dirty="0">
                <a:effectLst/>
                <a:latin typeface="Times New Roman" panose="02020603050405020304" pitchFamily="18" charset="0"/>
                <a:ea typeface="Calibri" panose="020F0502020204030204" pitchFamily="34" charset="0"/>
                <a:cs typeface="Vazirmatn" pitchFamily="2" charset="-78"/>
              </a:rPr>
              <a:t>که گر ز پای </a:t>
            </a:r>
            <a:r>
              <a:rPr lang="fa-IR" sz="1800" kern="100" dirty="0" err="1">
                <a:effectLst/>
                <a:latin typeface="Times New Roman" panose="02020603050405020304" pitchFamily="18" charset="0"/>
                <a:ea typeface="Calibri" panose="020F0502020204030204" pitchFamily="34" charset="0"/>
                <a:cs typeface="Vazirmatn" pitchFamily="2" charset="-78"/>
              </a:rPr>
              <a:t>درآیم</a:t>
            </a:r>
            <a:r>
              <a:rPr lang="fa-IR" sz="1800" kern="100" dirty="0">
                <a:effectLst/>
                <a:latin typeface="Times New Roman" panose="02020603050405020304" pitchFamily="18" charset="0"/>
                <a:ea typeface="Calibri" panose="020F0502020204030204" pitchFamily="34" charset="0"/>
                <a:cs typeface="Vazirmatn" pitchFamily="2" charset="-78"/>
              </a:rPr>
              <a:t> به </a:t>
            </a:r>
            <a:r>
              <a:rPr lang="fa-IR" sz="1800" kern="100" dirty="0" err="1">
                <a:effectLst/>
                <a:latin typeface="Times New Roman" panose="02020603050405020304" pitchFamily="18" charset="0"/>
                <a:ea typeface="Calibri" panose="020F0502020204030204" pitchFamily="34" charset="0"/>
                <a:cs typeface="Vazirmatn" pitchFamily="2" charset="-78"/>
              </a:rPr>
              <a:t>دربرند</a:t>
            </a:r>
            <a:r>
              <a:rPr lang="fa-IR" sz="1800" kern="100" dirty="0">
                <a:effectLst/>
                <a:latin typeface="Times New Roman" panose="02020603050405020304" pitchFamily="18" charset="0"/>
                <a:ea typeface="Calibri" panose="020F0502020204030204" pitchFamily="34" charset="0"/>
                <a:cs typeface="Vazirmatn" pitchFamily="2" charset="-78"/>
              </a:rPr>
              <a:t> به دوشم</a:t>
            </a:r>
          </a:p>
          <a:p>
            <a:pPr marL="0" indent="0" algn="justLow">
              <a:buNone/>
            </a:pPr>
            <a:r>
              <a:rPr lang="fa-IR" sz="1800" kern="100" dirty="0">
                <a:latin typeface="Times New Roman" panose="02020603050405020304" pitchFamily="18" charset="0"/>
                <a:ea typeface="Calibri" panose="020F0502020204030204" pitchFamily="34" charset="0"/>
              </a:rPr>
              <a:t>				سعدی شیرازی</a:t>
            </a:r>
            <a:endParaRPr lang="en-US" sz="1800" kern="100" dirty="0">
              <a:effectLst/>
              <a:latin typeface="Times New Roman" panose="02020603050405020304" pitchFamily="18" charset="0"/>
              <a:ea typeface="Calibri" panose="020F0502020204030204" pitchFamily="34" charset="0"/>
              <a:cs typeface="Vazirmatn" pitchFamily="2" charset="-78"/>
            </a:endParaRPr>
          </a:p>
          <a:p>
            <a:pPr marL="0" indent="0">
              <a:buNone/>
            </a:pPr>
            <a:endParaRPr lang="en-US" dirty="0"/>
          </a:p>
        </p:txBody>
      </p:sp>
    </p:spTree>
    <p:extLst>
      <p:ext uri="{BB962C8B-B14F-4D97-AF65-F5344CB8AC3E}">
        <p14:creationId xmlns:p14="http://schemas.microsoft.com/office/powerpoint/2010/main" val="78041173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FD78-7223-4D93-3E8B-B35AEEA71E6B}"/>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47EECCB7-0EC7-2EF2-ED4F-5AFF4D4D64BF}"/>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2098329E-040C-4B4D-6655-8959632EC665}"/>
              </a:ext>
            </a:extLst>
          </p:cNvPr>
          <p:cNvSpPr>
            <a:spLocks noGrp="1"/>
          </p:cNvSpPr>
          <p:nvPr>
            <p:ph type="ftr" sz="quarter" idx="11"/>
          </p:nvPr>
        </p:nvSpPr>
        <p:spPr/>
        <p:txBody>
          <a:bodyPr/>
          <a:lstStyle/>
          <a:p>
            <a:r>
              <a:rPr lang="fa-IR"/>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464DE32E-5109-A78F-BE2C-AF841B32D3B7}"/>
              </a:ext>
            </a:extLst>
          </p:cNvPr>
          <p:cNvSpPr>
            <a:spLocks noGrp="1"/>
          </p:cNvSpPr>
          <p:nvPr>
            <p:ph type="sldNum" sz="quarter" idx="12"/>
          </p:nvPr>
        </p:nvSpPr>
        <p:spPr/>
        <p:txBody>
          <a:bodyPr/>
          <a:lstStyle/>
          <a:p>
            <a:fld id="{827E3F93-D153-4AD7-8871-92DACCF9F3BF}" type="slidenum">
              <a:rPr lang="en-US" smtClean="0"/>
              <a:pPr/>
              <a:t>6</a:t>
            </a:fld>
            <a:endParaRPr lang="en-US" dirty="0"/>
          </a:p>
        </p:txBody>
      </p:sp>
      <p:sp>
        <p:nvSpPr>
          <p:cNvPr id="6" name="Content Placeholder 5">
            <a:extLst>
              <a:ext uri="{FF2B5EF4-FFF2-40B4-BE49-F238E27FC236}">
                <a16:creationId xmlns:a16="http://schemas.microsoft.com/office/drawing/2014/main" id="{3230C345-71A9-DC7F-2548-A4D518225153}"/>
              </a:ext>
            </a:extLst>
          </p:cNvPr>
          <p:cNvSpPr>
            <a:spLocks noGrp="1"/>
          </p:cNvSpPr>
          <p:nvPr>
            <p:ph sz="quarter" idx="1"/>
          </p:nvPr>
        </p:nvSpPr>
        <p:spPr/>
        <p:txBody>
          <a:bodyPr>
            <a:normAutofit/>
          </a:bodyPr>
          <a:lstStyle/>
          <a:p>
            <a:pPr marL="0" indent="0" algn="l" rtl="0">
              <a:buNone/>
            </a:pPr>
            <a:r>
              <a:rPr lang="en-US" sz="1800" b="1" dirty="0"/>
              <a:t>Prospero: </a:t>
            </a:r>
            <a:r>
              <a:rPr lang="en-US" sz="1800" dirty="0"/>
              <a:t>You do look, my son, in a </a:t>
            </a:r>
            <a:r>
              <a:rPr lang="en-US" sz="1800" dirty="0" err="1"/>
              <a:t>movèd</a:t>
            </a:r>
            <a:r>
              <a:rPr lang="en-US" sz="1800" dirty="0"/>
              <a:t> sort,</a:t>
            </a:r>
          </a:p>
          <a:p>
            <a:pPr marL="0" indent="0" algn="l" rtl="0">
              <a:buNone/>
            </a:pPr>
            <a:r>
              <a:rPr lang="en-US" sz="1800" dirty="0"/>
              <a:t>As if you were dismayed; be cheerful, sir.</a:t>
            </a:r>
          </a:p>
          <a:p>
            <a:pPr marL="0" indent="0" algn="l" rtl="0">
              <a:buNone/>
            </a:pPr>
            <a:r>
              <a:rPr lang="en-US" sz="1800" dirty="0"/>
              <a:t>Our revels now are ended. […]</a:t>
            </a:r>
          </a:p>
          <a:p>
            <a:pPr marL="0" indent="0" algn="l" rtl="0">
              <a:buNone/>
            </a:pPr>
            <a:r>
              <a:rPr lang="en-US" sz="1800" dirty="0"/>
              <a:t>We are such stuff</a:t>
            </a:r>
          </a:p>
          <a:p>
            <a:pPr marL="0" indent="0" algn="l" rtl="0">
              <a:buNone/>
            </a:pPr>
            <a:r>
              <a:rPr lang="en-US" sz="1800" dirty="0"/>
              <a:t>As dreams are made on, and our little life</a:t>
            </a:r>
          </a:p>
          <a:p>
            <a:pPr marL="0" indent="0" algn="l" rtl="0">
              <a:buNone/>
            </a:pPr>
            <a:r>
              <a:rPr lang="en-US" sz="1800" dirty="0"/>
              <a:t>Is rounded with a sleep.</a:t>
            </a:r>
            <a:endParaRPr lang="fa-IR" sz="1800" dirty="0"/>
          </a:p>
          <a:p>
            <a:pPr marL="0" indent="0" rtl="0">
              <a:buNone/>
            </a:pPr>
            <a:r>
              <a:rPr lang="en-US" sz="1800" i="1" dirty="0"/>
              <a:t>The Tempest, </a:t>
            </a:r>
            <a:r>
              <a:rPr lang="en-US" sz="1800" dirty="0"/>
              <a:t>Act IV, </a:t>
            </a:r>
            <a:r>
              <a:rPr lang="en-US" sz="1800" dirty="0" err="1"/>
              <a:t>i</a:t>
            </a:r>
            <a:r>
              <a:rPr lang="en-US" sz="1800" dirty="0"/>
              <a:t>, 146–158</a:t>
            </a:r>
          </a:p>
        </p:txBody>
      </p:sp>
    </p:spTree>
    <p:extLst>
      <p:ext uri="{BB962C8B-B14F-4D97-AF65-F5344CB8AC3E}">
        <p14:creationId xmlns:p14="http://schemas.microsoft.com/office/powerpoint/2010/main" val="369820087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5D8E-40F8-D8F6-2865-69B8E364560A}"/>
              </a:ext>
            </a:extLst>
          </p:cNvPr>
          <p:cNvSpPr>
            <a:spLocks noGrp="1"/>
          </p:cNvSpPr>
          <p:nvPr>
            <p:ph type="title"/>
          </p:nvPr>
        </p:nvSpPr>
        <p:spPr/>
        <p:txBody>
          <a:bodyPr>
            <a:normAutofit/>
          </a:bodyPr>
          <a:lstStyle/>
          <a:p>
            <a:pPr algn="l" rtl="0"/>
            <a:r>
              <a:rPr lang="en-US" dirty="0"/>
              <a:t>Song: “Full fathom five thy father lies” </a:t>
            </a:r>
          </a:p>
        </p:txBody>
      </p:sp>
      <p:sp>
        <p:nvSpPr>
          <p:cNvPr id="3" name="Date Placeholder 2">
            <a:extLst>
              <a:ext uri="{FF2B5EF4-FFF2-40B4-BE49-F238E27FC236}">
                <a16:creationId xmlns:a16="http://schemas.microsoft.com/office/drawing/2014/main" id="{895348DB-9C6B-B923-54B8-511CE480593F}"/>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3AA6B45F-A0B6-DDAB-671C-ABA540A0A04D}"/>
              </a:ext>
            </a:extLst>
          </p:cNvPr>
          <p:cNvSpPr>
            <a:spLocks noGrp="1"/>
          </p:cNvSpPr>
          <p:nvPr>
            <p:ph type="ftr" sz="quarter" idx="11"/>
          </p:nvPr>
        </p:nvSpPr>
        <p:spPr/>
        <p:txBody>
          <a:bodyPr/>
          <a:lstStyle/>
          <a:p>
            <a:r>
              <a:rPr lang="fa-IR"/>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6FB59B6D-1A04-37D7-675C-D02AC47EB458}"/>
              </a:ext>
            </a:extLst>
          </p:cNvPr>
          <p:cNvSpPr>
            <a:spLocks noGrp="1"/>
          </p:cNvSpPr>
          <p:nvPr>
            <p:ph type="sldNum" sz="quarter" idx="12"/>
          </p:nvPr>
        </p:nvSpPr>
        <p:spPr/>
        <p:txBody>
          <a:bodyPr/>
          <a:lstStyle/>
          <a:p>
            <a:fld id="{827E3F93-D153-4AD7-8871-92DACCF9F3BF}" type="slidenum">
              <a:rPr lang="en-US" smtClean="0"/>
              <a:pPr/>
              <a:t>7</a:t>
            </a:fld>
            <a:endParaRPr lang="en-US" dirty="0"/>
          </a:p>
        </p:txBody>
      </p:sp>
      <p:sp>
        <p:nvSpPr>
          <p:cNvPr id="6" name="Content Placeholder 5">
            <a:extLst>
              <a:ext uri="{FF2B5EF4-FFF2-40B4-BE49-F238E27FC236}">
                <a16:creationId xmlns:a16="http://schemas.microsoft.com/office/drawing/2014/main" id="{78C67E7B-5F15-C022-AFF5-3999B779C3D5}"/>
              </a:ext>
            </a:extLst>
          </p:cNvPr>
          <p:cNvSpPr>
            <a:spLocks noGrp="1"/>
          </p:cNvSpPr>
          <p:nvPr>
            <p:ph sz="quarter" idx="1"/>
          </p:nvPr>
        </p:nvSpPr>
        <p:spPr>
          <a:xfrm>
            <a:off x="457200" y="1524000"/>
            <a:ext cx="8229600" cy="4632960"/>
          </a:xfrm>
        </p:spPr>
        <p:txBody>
          <a:bodyPr>
            <a:normAutofit/>
          </a:bodyPr>
          <a:lstStyle/>
          <a:p>
            <a:pPr marL="0" indent="0" algn="l" rtl="0">
              <a:buNone/>
            </a:pPr>
            <a:r>
              <a:rPr lang="en-US" sz="1800" dirty="0"/>
              <a:t>Full fathom five thy father lies;</a:t>
            </a:r>
          </a:p>
          <a:p>
            <a:pPr marL="0" indent="0" algn="l" rtl="0">
              <a:buNone/>
            </a:pPr>
            <a:r>
              <a:rPr lang="en-US" sz="1800" dirty="0"/>
              <a:t>Of his bones are coral made;</a:t>
            </a:r>
          </a:p>
          <a:p>
            <a:pPr marL="0" indent="0" algn="l" rtl="0">
              <a:buNone/>
            </a:pPr>
            <a:r>
              <a:rPr lang="en-US" sz="1800" dirty="0"/>
              <a:t>Those are pearls that were his eyes:</a:t>
            </a:r>
          </a:p>
          <a:p>
            <a:pPr marL="0" indent="0" algn="l" rtl="0">
              <a:buNone/>
            </a:pPr>
            <a:r>
              <a:rPr lang="en-US" sz="1800" dirty="0"/>
              <a:t>Nothing of him that doth fade,</a:t>
            </a:r>
          </a:p>
          <a:p>
            <a:pPr marL="0" indent="0" algn="l" rtl="0">
              <a:buNone/>
            </a:pPr>
            <a:r>
              <a:rPr lang="en-US" sz="1800" dirty="0"/>
              <a:t>But doth suffer a sea-change</a:t>
            </a:r>
          </a:p>
          <a:p>
            <a:pPr marL="0" indent="0" algn="l" rtl="0">
              <a:buNone/>
            </a:pPr>
            <a:r>
              <a:rPr lang="en-US" sz="1800" dirty="0"/>
              <a:t>Into something rich and strange.</a:t>
            </a:r>
          </a:p>
          <a:p>
            <a:pPr marL="0" indent="0" algn="l" rtl="0">
              <a:buNone/>
            </a:pPr>
            <a:r>
              <a:rPr lang="en-US" sz="1800" dirty="0"/>
              <a:t>Sea-nymphs hourly ring his knell:</a:t>
            </a:r>
          </a:p>
          <a:p>
            <a:pPr marL="0" indent="0" algn="l" rtl="0">
              <a:buNone/>
            </a:pPr>
            <a:r>
              <a:rPr lang="en-US" sz="1800" dirty="0"/>
              <a:t>                                             Ding-dong.</a:t>
            </a:r>
          </a:p>
          <a:p>
            <a:pPr marL="0" indent="0" algn="l" rtl="0">
              <a:buNone/>
            </a:pPr>
            <a:r>
              <a:rPr lang="en-US" sz="1800" dirty="0"/>
              <a:t>Hark! now I hear them,—ding-dong, bell.</a:t>
            </a:r>
          </a:p>
          <a:p>
            <a:pPr marL="0" indent="0" algn="l" rtl="0">
              <a:buNone/>
            </a:pPr>
            <a:endParaRPr lang="en-US" sz="1800" dirty="0"/>
          </a:p>
        </p:txBody>
      </p:sp>
    </p:spTree>
    <p:extLst>
      <p:ext uri="{BB962C8B-B14F-4D97-AF65-F5344CB8AC3E}">
        <p14:creationId xmlns:p14="http://schemas.microsoft.com/office/powerpoint/2010/main" val="56169009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76A45B-B5E3-1A50-735D-87CA6B7E2ABB}"/>
              </a:ext>
            </a:extLst>
          </p:cNvPr>
          <p:cNvSpPr>
            <a:spLocks noGrp="1"/>
          </p:cNvSpPr>
          <p:nvPr>
            <p:ph type="title"/>
          </p:nvPr>
        </p:nvSpPr>
        <p:spPr/>
        <p:txBody>
          <a:bodyPr/>
          <a:lstStyle/>
          <a:p>
            <a:r>
              <a:rPr lang="fa-IR" dirty="0"/>
              <a:t>فیلم دیدن کی بود مانند نمایش دیدن</a:t>
            </a:r>
            <a:endParaRPr lang="en-US" dirty="0"/>
          </a:p>
        </p:txBody>
      </p:sp>
      <p:pic>
        <p:nvPicPr>
          <p:cNvPr id="11" name="Picture Placeholder 10">
            <a:extLst>
              <a:ext uri="{FF2B5EF4-FFF2-40B4-BE49-F238E27FC236}">
                <a16:creationId xmlns:a16="http://schemas.microsoft.com/office/drawing/2014/main" id="{FD262235-E9B4-A68E-A062-B684E20C24C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947" b="3947"/>
          <a:stretch>
            <a:fillRect/>
          </a:stretch>
        </p:blipFill>
        <p:spPr/>
      </p:pic>
      <p:sp>
        <p:nvSpPr>
          <p:cNvPr id="9" name="Text Placeholder 8">
            <a:extLst>
              <a:ext uri="{FF2B5EF4-FFF2-40B4-BE49-F238E27FC236}">
                <a16:creationId xmlns:a16="http://schemas.microsoft.com/office/drawing/2014/main" id="{64BF51BD-1A6E-E429-3437-FABCFFCA80B7}"/>
              </a:ext>
            </a:extLst>
          </p:cNvPr>
          <p:cNvSpPr>
            <a:spLocks noGrp="1"/>
          </p:cNvSpPr>
          <p:nvPr>
            <p:ph type="body" sz="half" idx="2"/>
          </p:nvPr>
        </p:nvSpPr>
        <p:spPr/>
        <p:txBody>
          <a:bodyPr/>
          <a:lstStyle/>
          <a:p>
            <a:endParaRPr lang="en-US"/>
          </a:p>
        </p:txBody>
      </p:sp>
      <p:sp>
        <p:nvSpPr>
          <p:cNvPr id="3" name="Date Placeholder 2">
            <a:extLst>
              <a:ext uri="{FF2B5EF4-FFF2-40B4-BE49-F238E27FC236}">
                <a16:creationId xmlns:a16="http://schemas.microsoft.com/office/drawing/2014/main" id="{F04B1FFA-10B9-A011-F012-2D997F487FD2}"/>
              </a:ext>
            </a:extLst>
          </p:cNvPr>
          <p:cNvSpPr>
            <a:spLocks noGrp="1"/>
          </p:cNvSpPr>
          <p:nvPr>
            <p:ph type="dt" sz="half" idx="10"/>
          </p:nvPr>
        </p:nvSpPr>
        <p:spPr/>
        <p:txBody>
          <a:bodyPr/>
          <a:lstStyle/>
          <a:p>
            <a:r>
              <a:rPr lang="en-US"/>
              <a:t>طوفان</a:t>
            </a:r>
            <a:endParaRPr lang="en-US" dirty="0"/>
          </a:p>
        </p:txBody>
      </p:sp>
      <p:sp>
        <p:nvSpPr>
          <p:cNvPr id="4" name="Footer Placeholder 3">
            <a:extLst>
              <a:ext uri="{FF2B5EF4-FFF2-40B4-BE49-F238E27FC236}">
                <a16:creationId xmlns:a16="http://schemas.microsoft.com/office/drawing/2014/main" id="{2429592E-A5D1-FCDD-C2AF-3BC6E58A9616}"/>
              </a:ext>
            </a:extLst>
          </p:cNvPr>
          <p:cNvSpPr>
            <a:spLocks noGrp="1"/>
          </p:cNvSpPr>
          <p:nvPr>
            <p:ph type="ftr" sz="quarter" idx="11"/>
          </p:nvPr>
        </p:nvSpPr>
        <p:spPr/>
        <p:txBody>
          <a:bodyPr/>
          <a:lstStyle/>
          <a:p>
            <a:r>
              <a:rPr lang="fa-IR" dirty="0"/>
              <a:t>دوره «شکسپیر در دایره» - جلسه هفتم</a:t>
            </a:r>
            <a:endParaRPr lang="en-US" dirty="0"/>
          </a:p>
        </p:txBody>
      </p:sp>
      <p:sp>
        <p:nvSpPr>
          <p:cNvPr id="5" name="Slide Number Placeholder 4">
            <a:extLst>
              <a:ext uri="{FF2B5EF4-FFF2-40B4-BE49-F238E27FC236}">
                <a16:creationId xmlns:a16="http://schemas.microsoft.com/office/drawing/2014/main" id="{69126424-0402-5891-7284-4A6D4B4F5CD9}"/>
              </a:ext>
            </a:extLst>
          </p:cNvPr>
          <p:cNvSpPr>
            <a:spLocks noGrp="1"/>
          </p:cNvSpPr>
          <p:nvPr>
            <p:ph type="sldNum" sz="quarter" idx="12"/>
          </p:nvPr>
        </p:nvSpPr>
        <p:spPr/>
        <p:txBody>
          <a:bodyPr/>
          <a:lstStyle/>
          <a:p>
            <a:fld id="{827E3F93-D153-4AD7-8871-92DACCF9F3BF}" type="slidenum">
              <a:rPr lang="en-US" smtClean="0"/>
              <a:pPr/>
              <a:t>8</a:t>
            </a:fld>
            <a:endParaRPr lang="en-US" dirty="0"/>
          </a:p>
        </p:txBody>
      </p:sp>
    </p:spTree>
    <p:extLst>
      <p:ext uri="{BB962C8B-B14F-4D97-AF65-F5344CB8AC3E}">
        <p14:creationId xmlns:p14="http://schemas.microsoft.com/office/powerpoint/2010/main" val="10847118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CFE3-F6D9-049E-7916-5807C4133B31}"/>
              </a:ext>
            </a:extLst>
          </p:cNvPr>
          <p:cNvSpPr>
            <a:spLocks noGrp="1"/>
          </p:cNvSpPr>
          <p:nvPr>
            <p:ph type="title"/>
          </p:nvPr>
        </p:nvSpPr>
        <p:spPr/>
        <p:txBody>
          <a:bodyPr>
            <a:normAutofit/>
          </a:bodyPr>
          <a:lstStyle/>
          <a:p>
            <a:r>
              <a:rPr lang="fa-IR" b="1" kern="100" dirty="0" err="1">
                <a:solidFill>
                  <a:schemeClr val="accent1">
                    <a:lumMod val="50000"/>
                  </a:schemeClr>
                </a:solidFill>
                <a:effectLst/>
                <a:latin typeface="Times New Roman" panose="02020603050405020304" pitchFamily="18" charset="0"/>
                <a:ea typeface="Times New Roman" panose="02020603050405020304" pitchFamily="18" charset="0"/>
                <a:cs typeface="Vazir Medium" panose="020B0603030804020204" pitchFamily="34" charset="-78"/>
              </a:rPr>
              <a:t>واکاوی</a:t>
            </a:r>
            <a:r>
              <a:rPr lang="fa-IR" b="1" kern="100" dirty="0">
                <a:solidFill>
                  <a:schemeClr val="accent1">
                    <a:lumMod val="50000"/>
                  </a:schemeClr>
                </a:solidFill>
                <a:effectLst/>
                <a:latin typeface="Times New Roman" panose="02020603050405020304" pitchFamily="18" charset="0"/>
                <a:ea typeface="Times New Roman" panose="02020603050405020304" pitchFamily="18" charset="0"/>
                <a:cs typeface="Vazir Medium" panose="020B0603030804020204" pitchFamily="34" charset="-78"/>
              </a:rPr>
              <a:t> نمایشنامه </a:t>
            </a:r>
            <a:r>
              <a:rPr lang="fa-IR" b="1" i="1" kern="100" dirty="0">
                <a:solidFill>
                  <a:schemeClr val="accent1">
                    <a:lumMod val="50000"/>
                  </a:schemeClr>
                </a:solidFill>
                <a:effectLst/>
                <a:latin typeface="Times New Roman" panose="02020603050405020304" pitchFamily="18" charset="0"/>
                <a:ea typeface="Times New Roman" panose="02020603050405020304" pitchFamily="18" charset="0"/>
                <a:cs typeface="Vazir Medium" panose="020B0603030804020204" pitchFamily="34" charset="-78"/>
              </a:rPr>
              <a:t>طوفان</a:t>
            </a:r>
            <a:endParaRPr lang="en-US" sz="4800" i="1" dirty="0">
              <a:solidFill>
                <a:schemeClr val="accent1">
                  <a:lumMod val="50000"/>
                </a:schemeClr>
              </a:solidFill>
            </a:endParaRPr>
          </a:p>
        </p:txBody>
      </p:sp>
      <p:sp>
        <p:nvSpPr>
          <p:cNvPr id="3" name="Text Placeholder 2">
            <a:extLst>
              <a:ext uri="{FF2B5EF4-FFF2-40B4-BE49-F238E27FC236}">
                <a16:creationId xmlns:a16="http://schemas.microsoft.com/office/drawing/2014/main" id="{D678BD56-42F0-2965-F85C-2BD63E9002A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748CD6A-611A-1735-1318-213E8646499A}"/>
              </a:ext>
            </a:extLst>
          </p:cNvPr>
          <p:cNvSpPr>
            <a:spLocks noGrp="1"/>
          </p:cNvSpPr>
          <p:nvPr>
            <p:ph type="dt" sz="half" idx="10"/>
          </p:nvPr>
        </p:nvSpPr>
        <p:spPr/>
        <p:txBody>
          <a:bodyPr/>
          <a:lstStyle/>
          <a:p>
            <a:r>
              <a:rPr lang="en-US"/>
              <a:t>طوفان</a:t>
            </a:r>
          </a:p>
        </p:txBody>
      </p:sp>
      <p:sp>
        <p:nvSpPr>
          <p:cNvPr id="5" name="Footer Placeholder 4">
            <a:extLst>
              <a:ext uri="{FF2B5EF4-FFF2-40B4-BE49-F238E27FC236}">
                <a16:creationId xmlns:a16="http://schemas.microsoft.com/office/drawing/2014/main" id="{62DCF2DC-9EBA-BFA8-53E8-872058522C6C}"/>
              </a:ext>
            </a:extLst>
          </p:cNvPr>
          <p:cNvSpPr>
            <a:spLocks noGrp="1"/>
          </p:cNvSpPr>
          <p:nvPr>
            <p:ph type="ftr" sz="quarter" idx="11"/>
          </p:nvPr>
        </p:nvSpPr>
        <p:spPr/>
        <p:txBody>
          <a:bodyPr/>
          <a:lstStyle/>
          <a:p>
            <a:r>
              <a:rPr lang="ar-SA"/>
              <a:t>دوره «شکسپیر در دایره» - جلسه هفتم</a:t>
            </a:r>
            <a:endParaRPr lang="en-US"/>
          </a:p>
        </p:txBody>
      </p:sp>
      <p:sp>
        <p:nvSpPr>
          <p:cNvPr id="6" name="Slide Number Placeholder 5">
            <a:extLst>
              <a:ext uri="{FF2B5EF4-FFF2-40B4-BE49-F238E27FC236}">
                <a16:creationId xmlns:a16="http://schemas.microsoft.com/office/drawing/2014/main" id="{F9C0E048-626A-5FBC-82AB-A6AED6CA5931}"/>
              </a:ext>
            </a:extLst>
          </p:cNvPr>
          <p:cNvSpPr>
            <a:spLocks noGrp="1"/>
          </p:cNvSpPr>
          <p:nvPr>
            <p:ph type="sldNum" sz="quarter" idx="12"/>
          </p:nvPr>
        </p:nvSpPr>
        <p:spPr/>
        <p:txBody>
          <a:bodyPr/>
          <a:lstStyle/>
          <a:p>
            <a:fld id="{827E3F93-D153-4AD7-8871-92DACCF9F3BF}" type="slidenum">
              <a:rPr lang="en-US" smtClean="0"/>
              <a:t>9</a:t>
            </a:fld>
            <a:endParaRPr lang="en-US"/>
          </a:p>
        </p:txBody>
      </p:sp>
    </p:spTree>
    <p:extLst>
      <p:ext uri="{BB962C8B-B14F-4D97-AF65-F5344CB8AC3E}">
        <p14:creationId xmlns:p14="http://schemas.microsoft.com/office/powerpoint/2010/main" val="2499544125"/>
      </p:ext>
    </p:extLst>
  </p:cSld>
  <p:clrMapOvr>
    <a:masterClrMapping/>
  </p:clrMapOvr>
  <p:transition spd="slow">
    <p:pu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2014</TotalTime>
  <Words>2216</Words>
  <Application>Microsoft Office PowerPoint</Application>
  <PresentationFormat>On-screen Show (4:3)</PresentationFormat>
  <Paragraphs>186</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Bookman Old Style</vt:lpstr>
      <vt:lpstr>Calibri</vt:lpstr>
      <vt:lpstr>Gill Sans MT</vt:lpstr>
      <vt:lpstr>Times New Roman</vt:lpstr>
      <vt:lpstr>Vazirmatn</vt:lpstr>
      <vt:lpstr>Wingdings</vt:lpstr>
      <vt:lpstr>Wingdings 3</vt:lpstr>
      <vt:lpstr>Origin</vt:lpstr>
      <vt:lpstr>طوفان جلسه هفتم دوره «شکسپیر در دایره»</vt:lpstr>
      <vt:lpstr>PowerPoint Presentation</vt:lpstr>
      <vt:lpstr>مرور بحث</vt:lpstr>
      <vt:lpstr>آنچه در این دوره از دست دادیم</vt:lpstr>
      <vt:lpstr>PowerPoint Presentation</vt:lpstr>
      <vt:lpstr>PowerPoint Presentation</vt:lpstr>
      <vt:lpstr>Song: “Full fathom five thy father lies” </vt:lpstr>
      <vt:lpstr>فیلم دیدن کی بود مانند نمایش دیدن</vt:lpstr>
      <vt:lpstr>واکاوی نمایشنامه طوفان</vt:lpstr>
      <vt:lpstr>نمایشنامه طوفان</vt:lpstr>
      <vt:lpstr>شکسپیر/پراسپرو</vt:lpstr>
      <vt:lpstr>سنگینی خوانش پسااستعماری</vt:lpstr>
      <vt:lpstr>شروع استعمار انگلستان</vt:lpstr>
      <vt:lpstr>تخیل رمانتیک شکسپیر</vt:lpstr>
      <vt:lpstr>رساله‌ای در آموزش رنسانسی</vt:lpstr>
      <vt:lpstr>نمایشنامه‌ای برای تسخیر شدن</vt:lpstr>
      <vt:lpstr>شکسپیر برای همه‌ی دوران‌ها </vt:lpstr>
      <vt:lpstr>یک سوال همیشگی</vt:lpstr>
      <vt:lpstr>بزرگترین درس‌هایی که من گرفتم</vt:lpstr>
      <vt:lpstr>معرفی چند مجموعه از آثار شکسپیر</vt:lpstr>
      <vt:lpstr>شکس‌چه‌پیری؟ آن هم امروز؟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MASOUD</dc:creator>
  <cp:lastModifiedBy>Masoud Ghafoori</cp:lastModifiedBy>
  <cp:revision>426</cp:revision>
  <dcterms:created xsi:type="dcterms:W3CDTF">2013-12-09T09:11:59Z</dcterms:created>
  <dcterms:modified xsi:type="dcterms:W3CDTF">2025-03-08T17:12:21Z</dcterms:modified>
</cp:coreProperties>
</file>