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7"/>
  </p:notesMasterIdLst>
  <p:sldIdLst>
    <p:sldId id="318" r:id="rId2"/>
    <p:sldId id="299" r:id="rId3"/>
    <p:sldId id="286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50" r:id="rId12"/>
    <p:sldId id="348" r:id="rId13"/>
    <p:sldId id="349" r:id="rId14"/>
    <p:sldId id="351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797" autoAdjust="0"/>
  </p:normalViewPr>
  <p:slideViewPr>
    <p:cSldViewPr>
      <p:cViewPr varScale="1">
        <p:scale>
          <a:sx n="55" d="100"/>
          <a:sy n="55" d="100"/>
        </p:scale>
        <p:origin x="2242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09D63-2821-4CCC-BC81-B477D71241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A5ED-ACE5-406B-ACF1-1DA2FA40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6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فمینیستی: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بی‌زبانی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سکوت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دزدمونا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/ نقش زنان در سقوط زنان / نقش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بیانکا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همسر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مارکسیستی: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فاصله‌ی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طبقاتی مور با ونیز /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فاصله‌ی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کاسیو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/ نقش پول در نظر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رودریگو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مطالعات فرهنگی: رنگ پوست و نژاد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/ احتمال کشش عاطفی بین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شخصیت‌های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مرد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8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نظر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کلاسیسیست‌ها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نمایشنامه اصولا یعنی تراژدی! همانطور حماسه والاترین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ژانر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شعر محسوب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می‌شده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تمام تلاش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هدف‌گیری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شاعران به سمت نوشتن حماسه بوده، تراژدی هم در بین تمام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ژانرهای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نمایشنامه والاترین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ژانر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محسوب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می‌شده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به همین خاطر است که ارسطو در کتاب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بوطیقا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بر تراژدی تمرکز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 اصول نمایشنامه را استخراج کند. </a:t>
            </a: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مروری بر تاریخچه تراژدی از یونان تا امروز کار آسانی نیست: 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یونان باستان (نویسندگانی همچون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سوفوکل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آیسخولوس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/ موضوع حول دو خانواده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اودیپ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آگامنون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جنگ تروا) 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تا روم باستان (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گسترده‌تر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شدن تراژدی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گسترده‌تر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پدید آمدن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زیرشاخه‌هایی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همچون تراژدی انتقام) 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رنسانس (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نوشکوفایی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تراژدی به شکلی باز هم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گسترده‌تر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عموما با کار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تحصیل‌کردگان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دانشگاهی ادبیات کلاسیک و بیشتر تحت تاثیر روم باستان) 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قرن هجدهم و نوزدهم (برآمدن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نئوکلاسیسیزم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رمانتیزم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که جای چندانی برای تراژدی نگذاشت) 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اواخر قرن نوزدهم (پدید آمدن نمایشنامه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رئالیستی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ایبسن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برنارد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شاو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دیگران که اصولا با تراژدی تناقض دارد)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تا دوران مدرن (مثلا در آثار آرتور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میلر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(مرگ فروشنده) که تراژدی معنای جدیدی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می‌گیرد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وضعیت تراژیک انسان مدرن را بازنمایی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3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تراژدی از دیدگاه ارسطو در «</a:t>
            </a:r>
            <a:r>
              <a:rPr lang="fa-IR" sz="1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بوطیقا</a:t>
            </a:r>
            <a:r>
              <a:rPr lang="fa-IR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قهرمان بلندپایه / چرخ سرنوشت / لغزش تراژیک / سقوط یا مرگ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وحدت‌های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سه‌گانه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وحدت زمان (تمام نمایش تنها در یک روز اتفاق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می‌افتد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)؛ وحدت مکان (تمام نمایش در یک مکان یا شهر اتفاق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می‌افتد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)؛ وحدت موضوع یا عمل (کل نمایش باید یک محور داستانی داشته باشد و حاشیه نرود).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نتیجه‌ی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تراژدی: تزکیه نفس یا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کاتارسیس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Catharsis</a:t>
            </a:r>
            <a:endParaRPr lang="fa-IR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ارسطو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می‌گوید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بیننده‌ی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تراژدی دو احساس دلسوزی و ترس را با چنان شدتی تجربه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در پایان روحش جلا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می‌یابد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به مرحله تزکیه نفس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می‌رسد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دلسوزی به خاطر اینکه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می‌بیند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شخصیت اصلی آنقدر که بدی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می‌بیند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بدی نکرده؛ و ترس از این که اگر سرنوشت چنین آدم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بلندپایه‌ای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اینچنین است، برای </a:t>
            </a:r>
            <a:r>
              <a:rPr lang="fa-IR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منِ</a:t>
            </a:r>
            <a:r>
              <a:rPr lang="fa-I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نوعی چه خواهد شد!</a:t>
            </a: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2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سخن گفتن از تراژدی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شکسپیری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سخت است چون تمام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به در دسته تراژدی جا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می‌گیرند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با همدیگر متفاوتند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نمی‌توان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الگوی ثابتی برای آنها یافت.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بعضی‌ها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آنها را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تراژدی‌های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عشق، انتقام، دسیسه و قدرت تقسیم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بعضی‌ها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تراژدی‌های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نخستین (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تایتوس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اندرونیکوس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رومئو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ژولیت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)، بزرگ (هملت،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شاه لیر و مکبث) رومی (قیصر روم، آنتونی و کلئوپاترا،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کوریولانوس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 و یونانی (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تایمون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آتنی،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ترویلوس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کریسیدا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تفاوتش با کمدی: تاثیر جاودان تراژدی به خاطر جهانی بودن مضمون آن است. در مقابل کمدی که بیشتر به زندگی روزمره در یک زمان و مکان خاص نظر دارد. تراژدی سرنوشت و سرشت انسان را از دیدی به نمایش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می‌گذارد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پاسخ به آن فراسوی توان نمایشنامه است. مضمون شر و بدی بزرگترین مضمون تراژدی است چون بزرگترین چالشی است که انسان با آن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روبه‌روست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 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شکسپیر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تراژدی‌هایش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ژرفای سرشت آدمی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می‌کاود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بزرگترین شرط خواندن تراژدی شکسپیر این است که با برخورداری از بینش ژرف و تخیلی و عاطفی، با این قهرمانان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همذات‌پنداری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کرد. تنها در این حالت است که تزکیه ارسطویی رخ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می‌دهد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9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تفاوت نمایشنامه با منبع داستان: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سین‌سیو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آموزگار اخلاق است و قصد هشدار به دختران را دارد. اما شکسپیر چنین دیدی ندارد. او حتی شخصیت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رودریگو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(عاشق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دزدمونا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 را به داستان افزوده تا نقش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نقشه‌ی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بهتر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بنمایاند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بی‌چارگانی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چون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دزدمونا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(و گویی تمام ونیز) در برابر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شرارت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هیچ شانسی ندارند و درست اخلاق اصلا به دردشان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نمی‌خورد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به همین دلیل،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دردناک‌ترین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تراژدی شکسپیر است.</a:t>
            </a: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صحبت کردن در مورد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همچون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در یک فرصت بسیار کوتاه دشوار است، چون آدم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نمی‌داند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روی چه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مساله‌ای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تمرکز کند و از کجا شروع کند که بحث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منسجمی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شکل بدهد. با این حال،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چاره‌ای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جز این نیست که به یکی از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جنبه‌ها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بیشتر بپردازیم و تنها اشاراتی محدود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جنبه‌ها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دیدگاه‌های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دیگر بکنیم. </a:t>
            </a: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من اینجا یک سوال اساسی را در مورد نمایشنامه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بازطرح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آیا این نمایشنامه متعلق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است یا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؟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شکی نیست که «تراژدی» از آن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است. او شخصیت بزرگی است که به خاطر یک اشتباه تراژیک به نابودی کشیده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اما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می‌توان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با بسیاری از منتقدان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هم‌نظر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شد که آن کسی که «نمایش»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می‌سازد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پیش‌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می‌برد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به سرانجام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می‌رساند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است. </a:t>
            </a: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هرولد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بلوم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نمایشنامه‌نویسان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نمایشنامه‌ها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می‌نویسد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</a:t>
            </a: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«هملت تنها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نقطه‌ی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کانونی نمایش [هملت] است و حتی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کلادیوس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گرترود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نیز بیشتر مواقع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حاشیه‌ای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به نظر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می‌رسند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در مقابل حضور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کاریزماتیک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منکوب‌کننده‌ی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هملت، هیچ ضمیر دیگری یارای ابراز وجود ندارد. با این که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تراژدی سردار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مغربی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است اما نمایشنامه متعلق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رژه‌ی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پیروزمندانه‌ی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او به سمت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نابودیِ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روانی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اخلاقیِ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کاپیتانِ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والامقامش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است. </a:t>
            </a: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شرارت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هر چه باشد، بدون انگیزه نیست. ارباب جنگ،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کس دیگری را به جای او ارتقا داده است. این عدم پذیرش نسبی در نظر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پرچم‌دار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که قسم خورده تا نابود شود اما نگذارد بیرق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جنگ به زمین بیفتد، یک شکست کامل است. جان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میلتون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ناخواسته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نزدیک‌ترین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شاگرد شکسپیر بود،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شیطانش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از اصحاب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قرار داد.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حسِ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دقیقا همان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حسِ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سزاواریِ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آسیب‌دیده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در شیطان است، اما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بسیار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ضربه‌پذیرتر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از خدای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میلتون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است.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سقوط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و تنها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امیلیاست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با جان دادنش مانع پیروزی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مطلق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یکی از بزرگترین شاعران در آثار شکسپیر است اما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خردمندی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شاه لیر و هملت و تخیل مکبث را ندارد. هرچند نادان هم نیست. خطای تراژیک او گول خوردن از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نیست، چون هیچ کسی از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شرارت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امان نیست. آیا خطای تراژیک او عشق شدیدش است؟ شاید هم بتوان آن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زیاده‌روی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شرافتمندی‌اش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دانست.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err="1"/>
              <a:t>ایاگو</a:t>
            </a:r>
            <a:r>
              <a:rPr lang="fa-IR" dirty="0"/>
              <a:t> از همان ابتدای نمایش تا </a:t>
            </a:r>
            <a:r>
              <a:rPr lang="fa-IR" dirty="0" err="1"/>
              <a:t>میانه‌ی</a:t>
            </a:r>
            <a:r>
              <a:rPr lang="fa-IR" dirty="0"/>
              <a:t> آن، </a:t>
            </a:r>
            <a:r>
              <a:rPr lang="fa-IR" dirty="0" err="1"/>
              <a:t>انگیزه‌های</a:t>
            </a:r>
            <a:r>
              <a:rPr lang="fa-IR" dirty="0"/>
              <a:t> بسیاری را برای </a:t>
            </a:r>
            <a:r>
              <a:rPr lang="fa-IR" dirty="0" err="1"/>
              <a:t>بدنهادی‌اش</a:t>
            </a:r>
            <a:r>
              <a:rPr lang="fa-IR" dirty="0"/>
              <a:t> ارائه </a:t>
            </a:r>
            <a:r>
              <a:rPr lang="fa-IR" dirty="0" err="1"/>
              <a:t>می‌کند</a:t>
            </a:r>
            <a:r>
              <a:rPr lang="fa-IR" dirty="0"/>
              <a:t>: نادیده گرفته شدن توسط </a:t>
            </a:r>
            <a:r>
              <a:rPr lang="fa-IR" dirty="0" err="1"/>
              <a:t>اتللو</a:t>
            </a:r>
            <a:r>
              <a:rPr lang="fa-IR" dirty="0"/>
              <a:t> در ترفیع مقام؛ خیانت </a:t>
            </a:r>
            <a:r>
              <a:rPr lang="fa-IR" dirty="0" err="1"/>
              <a:t>اتللو</a:t>
            </a:r>
            <a:r>
              <a:rPr lang="fa-IR" dirty="0"/>
              <a:t> و همسرش به او؛ حتی عشق به </a:t>
            </a:r>
            <a:r>
              <a:rPr lang="fa-IR" dirty="0" err="1"/>
              <a:t>دزدمونا</a:t>
            </a:r>
            <a:r>
              <a:rPr lang="fa-IR" dirty="0"/>
              <a:t>. اما به نظر </a:t>
            </a:r>
            <a:r>
              <a:rPr lang="fa-IR" dirty="0" err="1"/>
              <a:t>می‌رسد</a:t>
            </a:r>
            <a:r>
              <a:rPr lang="fa-IR" dirty="0"/>
              <a:t> تمام اینها بهانه باشد چون برای هیچکدام (جز نادیده گرفته شدن در ترفیع) نه مدرکی ارائه </a:t>
            </a:r>
            <a:r>
              <a:rPr lang="fa-IR" dirty="0" err="1"/>
              <a:t>می‌کند</a:t>
            </a:r>
            <a:r>
              <a:rPr lang="fa-IR" dirty="0"/>
              <a:t> و نه اصلا </a:t>
            </a:r>
            <a:r>
              <a:rPr lang="fa-IR" dirty="0" err="1"/>
              <a:t>پی‌اش</a:t>
            </a:r>
            <a:r>
              <a:rPr lang="fa-IR" dirty="0"/>
              <a:t> را </a:t>
            </a:r>
            <a:r>
              <a:rPr lang="fa-IR" dirty="0" err="1"/>
              <a:t>می‌گیرد</a:t>
            </a:r>
            <a:r>
              <a:rPr lang="fa-IR" dirty="0"/>
              <a:t>! در مورد </a:t>
            </a:r>
            <a:r>
              <a:rPr lang="fa-IR" dirty="0" err="1"/>
              <a:t>بهانه‌ی</a:t>
            </a:r>
            <a:r>
              <a:rPr lang="fa-IR" dirty="0"/>
              <a:t> نادیده گرفته شدن هم </a:t>
            </a:r>
            <a:r>
              <a:rPr lang="fa-IR" dirty="0" err="1"/>
              <a:t>می‌بینیم</a:t>
            </a:r>
            <a:r>
              <a:rPr lang="fa-IR" dirty="0"/>
              <a:t> در </a:t>
            </a:r>
            <a:r>
              <a:rPr lang="fa-IR" dirty="0" err="1"/>
              <a:t>میانه‌ی</a:t>
            </a:r>
            <a:r>
              <a:rPr lang="fa-IR" dirty="0"/>
              <a:t> نمایش، </a:t>
            </a:r>
            <a:r>
              <a:rPr lang="fa-IR" dirty="0" err="1"/>
              <a:t>اتللو</a:t>
            </a:r>
            <a:r>
              <a:rPr lang="fa-IR" dirty="0"/>
              <a:t> </a:t>
            </a:r>
            <a:r>
              <a:rPr lang="fa-IR" dirty="0" err="1"/>
              <a:t>کاسیو</a:t>
            </a:r>
            <a:r>
              <a:rPr lang="fa-IR" dirty="0"/>
              <a:t> را برکنار </a:t>
            </a:r>
            <a:r>
              <a:rPr lang="fa-IR" dirty="0" err="1"/>
              <a:t>می‌کند</a:t>
            </a:r>
            <a:r>
              <a:rPr lang="fa-IR" dirty="0"/>
              <a:t> و خود </a:t>
            </a:r>
            <a:r>
              <a:rPr lang="fa-IR" dirty="0" err="1"/>
              <a:t>ایاگو</a:t>
            </a:r>
            <a:r>
              <a:rPr lang="fa-IR" dirty="0"/>
              <a:t> را به مقام </a:t>
            </a:r>
            <a:r>
              <a:rPr lang="fa-IR" dirty="0" err="1"/>
              <a:t>دستیاری‌اش</a:t>
            </a:r>
            <a:r>
              <a:rPr lang="fa-IR" dirty="0"/>
              <a:t> ارتقا </a:t>
            </a:r>
            <a:r>
              <a:rPr lang="fa-IR" dirty="0" err="1"/>
              <a:t>می‌دهد</a:t>
            </a:r>
            <a:r>
              <a:rPr lang="fa-IR" dirty="0"/>
              <a:t>. یعنی این بهانه هم از </a:t>
            </a:r>
            <a:r>
              <a:rPr lang="fa-IR" dirty="0" err="1"/>
              <a:t>میانه‌ی</a:t>
            </a:r>
            <a:r>
              <a:rPr lang="fa-IR" dirty="0"/>
              <a:t> نمایش از او گرفته </a:t>
            </a:r>
            <a:r>
              <a:rPr lang="fa-IR" dirty="0" err="1"/>
              <a:t>می‌شود</a:t>
            </a:r>
            <a:r>
              <a:rPr lang="fa-IR" dirty="0"/>
              <a:t>. اما چرا باز هم ادامه </a:t>
            </a:r>
            <a:r>
              <a:rPr lang="fa-IR" dirty="0" err="1"/>
              <a:t>می‌دهد</a:t>
            </a:r>
            <a:r>
              <a:rPr lang="fa-IR" dirty="0"/>
              <a:t>؟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برخی مخاطبان گلایه </a:t>
            </a:r>
            <a:r>
              <a:rPr lang="fa-IR" dirty="0" err="1"/>
              <a:t>می‌کنند</a:t>
            </a:r>
            <a:r>
              <a:rPr lang="fa-IR" dirty="0"/>
              <a:t> که چرا </a:t>
            </a:r>
            <a:r>
              <a:rPr lang="fa-IR" dirty="0" err="1"/>
              <a:t>ایاگو</a:t>
            </a:r>
            <a:r>
              <a:rPr lang="fa-IR" dirty="0"/>
              <a:t> اینقدر </a:t>
            </a:r>
            <a:r>
              <a:rPr lang="fa-IR" dirty="0" err="1"/>
              <a:t>تک‌گویی</a:t>
            </a:r>
            <a:r>
              <a:rPr lang="fa-IR" dirty="0"/>
              <a:t> دارد، و چرا در این </a:t>
            </a:r>
            <a:r>
              <a:rPr lang="fa-IR" dirty="0" err="1"/>
              <a:t>تک‌گویی‌ها</a:t>
            </a:r>
            <a:r>
              <a:rPr lang="fa-IR" dirty="0"/>
              <a:t> </a:t>
            </a:r>
            <a:r>
              <a:rPr lang="fa-IR" dirty="0" err="1"/>
              <a:t>همه‌چیز</a:t>
            </a:r>
            <a:r>
              <a:rPr lang="fa-IR" dirty="0"/>
              <a:t> را برای بیننده توضیح </a:t>
            </a:r>
            <a:r>
              <a:rPr lang="fa-IR" dirty="0" err="1"/>
              <a:t>می‌دهد</a:t>
            </a:r>
            <a:r>
              <a:rPr lang="fa-IR" dirty="0"/>
              <a:t>. این نگاه </a:t>
            </a:r>
            <a:r>
              <a:rPr lang="fa-IR" dirty="0" err="1"/>
              <a:t>سهل‌انگارانه</a:t>
            </a:r>
            <a:r>
              <a:rPr lang="fa-IR" dirty="0"/>
              <a:t> است. </a:t>
            </a:r>
            <a:r>
              <a:rPr lang="fa-IR" dirty="0" err="1"/>
              <a:t>ایاگو</a:t>
            </a:r>
            <a:r>
              <a:rPr lang="fa-IR" dirty="0"/>
              <a:t> برای بینندگان چیزی را توضیح </a:t>
            </a:r>
            <a:r>
              <a:rPr lang="fa-IR" dirty="0" err="1"/>
              <a:t>نمی‌دهد</a:t>
            </a:r>
            <a:r>
              <a:rPr lang="fa-IR" dirty="0"/>
              <a:t>. او تامل </a:t>
            </a:r>
            <a:r>
              <a:rPr lang="fa-IR" dirty="0" err="1"/>
              <a:t>می‌کند</a:t>
            </a:r>
            <a:r>
              <a:rPr lang="fa-IR" dirty="0"/>
              <a:t> تا به </a:t>
            </a:r>
            <a:r>
              <a:rPr lang="fa-IR" dirty="0" err="1"/>
              <a:t>ادامه‌ی</a:t>
            </a:r>
            <a:r>
              <a:rPr lang="fa-IR" dirty="0"/>
              <a:t> </a:t>
            </a:r>
            <a:r>
              <a:rPr lang="fa-IR" dirty="0" err="1"/>
              <a:t>نقشه‌اش</a:t>
            </a:r>
            <a:r>
              <a:rPr lang="fa-IR" dirty="0"/>
              <a:t> فکر کند، و در همان لحظه، به سرعت، </a:t>
            </a:r>
            <a:r>
              <a:rPr lang="fa-IR" dirty="0" err="1"/>
              <a:t>نقشه‌اش</a:t>
            </a:r>
            <a:r>
              <a:rPr lang="fa-IR" dirty="0"/>
              <a:t> را پیش </a:t>
            </a:r>
            <a:r>
              <a:rPr lang="fa-IR" dirty="0" err="1"/>
              <a:t>می‌برد</a:t>
            </a:r>
            <a:r>
              <a:rPr lang="fa-IR" dirty="0"/>
              <a:t>. باید یادمان باشد که کل نمایش در ۲۴ ساعت </a:t>
            </a:r>
            <a:r>
              <a:rPr lang="fa-IR" dirty="0" err="1"/>
              <a:t>می‌گذرد</a:t>
            </a:r>
            <a:r>
              <a:rPr lang="fa-IR" dirty="0"/>
              <a:t>، و </a:t>
            </a:r>
            <a:r>
              <a:rPr lang="fa-IR" dirty="0" err="1"/>
              <a:t>ایاگو</a:t>
            </a:r>
            <a:r>
              <a:rPr lang="fa-IR" dirty="0"/>
              <a:t> مجبور است خیلی به سرعت عمل کند. برقی که در نگاهش </a:t>
            </a:r>
            <a:r>
              <a:rPr lang="fa-IR" dirty="0" err="1"/>
              <a:t>می‌درخشد</a:t>
            </a:r>
            <a:r>
              <a:rPr lang="fa-IR" dirty="0"/>
              <a:t>، </a:t>
            </a:r>
            <a:r>
              <a:rPr lang="fa-IR" dirty="0" err="1"/>
              <a:t>نشاندهنده‌ی</a:t>
            </a:r>
            <a:r>
              <a:rPr lang="fa-IR" dirty="0"/>
              <a:t> این است که خودش هم از </a:t>
            </a:r>
            <a:r>
              <a:rPr lang="fa-IR" dirty="0" err="1"/>
              <a:t>نقشه‌ای</a:t>
            </a:r>
            <a:r>
              <a:rPr lang="fa-IR" dirty="0"/>
              <a:t> که </a:t>
            </a:r>
            <a:r>
              <a:rPr lang="fa-IR" dirty="0" err="1"/>
              <a:t>می‌کشد</a:t>
            </a:r>
            <a:r>
              <a:rPr lang="fa-IR" dirty="0"/>
              <a:t> غافلگیر شده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8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پس چرا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این کارها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؟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ای. سی.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بردلی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کتاب معروفش، «تراژدی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شکسپیری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می‌گوید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نفرتش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از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به دلایل مختلف از قبل با خود حمل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و هنگامی که ارتقا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نمی‌یابد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، روی سراشیبی شر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می‌افتد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چیرگی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چند منبع دارد: 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سادگی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عملگرایی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سربازمنشی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(که بدون فکر دست به عمل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می‌زند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بازیچه قرار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می‌گیرد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بخت و شانس (بارها شانس با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یار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می‌شود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نقشه‌اش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راحت‌تر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پیش ببرد، از جمله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صحنه‌ی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پرتاب کردن دستمال معروف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دزدمونا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توانش در سخنوری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اغوا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کردن (تحلیل محتوایی سخنان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از ابتدا تا انتهای نمایش نشان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می‌دهد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چطور ذهنیت و حتی کلمات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نیمه اول نمایش،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آرام‌آرام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به زبان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می‌یابد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نیمه‌ی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دوم،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گویی از زبان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حرف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می‌زند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</a:t>
            </a:r>
          </a:p>
          <a:p>
            <a:pPr marL="285750" indent="-285750" algn="justLow" rtl="1">
              <a:buFont typeface="Arial" panose="020B0604020202020204" pitchFamily="34" charset="0"/>
              <a:buChar char="•"/>
            </a:pP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 البته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بداهه‌پردازیش‌اش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</a:t>
            </a:r>
          </a:p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بلوم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می‌گوید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: «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قدم به قدم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شکافِ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هستیِ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خویش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می‌افتد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با گوش دادن به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توطئه‌چینی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خودش، تغییر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می‌کند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نمایشنامه‌ای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به شکل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فی‌البداهه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می‌نویسد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لزوما باعث نابودی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نمایشنامه‌نویس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تمام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شخصیت‌هایش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خواهد شد».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endParaRPr lang="fa-I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از این جهت،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را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نزدیک‌ترین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شخصیت به هملت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دانسته‌اند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(به خاطر توانش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نمایشگری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) و از طرفی، به خود شکسپیر (به خاطر قدرتش در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بداهه‌پردازی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و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پیش‌برد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نمایش).</a:t>
            </a:r>
          </a:p>
          <a:p>
            <a:pPr algn="justLow" rtl="1"/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 در نهایت،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می‌توانیم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با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بلوم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موافق باشیم که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می‌گوید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خودش هم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نمی‌داند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. ما هم هنوز علم کافی (نه در روانشناسی و نه در نقد ادبی) برای فهمیدن ناخودآگاه </a:t>
            </a:r>
            <a:r>
              <a:rPr lang="fa-IR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نداریم. 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A5ED-ACE5-406B-ACF1-1DA2FA406F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 rtl="1">
              <a:defRPr sz="3200" b="1">
                <a:solidFill>
                  <a:srgbClr val="00B050"/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 rtl="1">
              <a:buNone/>
              <a:defRPr sz="2000"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ea typeface="+mj-ea"/>
                <a:cs typeface="Vazirmat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اتللو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solidFill>
                  <a:schemeClr val="accent2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fa-IR"/>
              <a:t>دوره «شکسپیر در دایره» - جلسه پنجم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827E3F93-D153-4AD7-8871-92DACCF9F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r" rtl="1">
              <a:defRPr b="0">
                <a:solidFill>
                  <a:schemeClr val="accent2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fld id="{827E3F93-D153-4AD7-8871-92DACCF9F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algn="r" rtl="1">
              <a:buNone/>
              <a:defRPr sz="2400" b="1"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 algn="r" rtl="1">
              <a:buNone/>
              <a:defRPr sz="2400" b="1"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fld id="{827E3F93-D153-4AD7-8871-92DACCF9F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2pPr>
            <a:lvl3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3pPr>
            <a:lvl4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4pPr>
            <a:lvl5pPr algn="r" rtl="1">
              <a:defRPr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 rtl="1">
              <a:buNone/>
              <a:defRPr sz="2000" b="0"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r" rtl="1">
              <a:buFontTx/>
              <a:buNone/>
              <a:defRPr sz="1400">
                <a:solidFill>
                  <a:schemeClr val="bg1"/>
                </a:solidFill>
                <a:latin typeface="Vazirmatn" pitchFamily="2" charset="-78"/>
                <a:cs typeface="Vazirmatn" pitchFamily="2" charset="-78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defRPr>
            </a:lvl1pPr>
          </a:lstStyle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E3F93-D153-4AD7-8871-92DACCF9F3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اتللو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E3F93-D153-4AD7-8871-92DACCF9F3B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/>
  </p:transition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97CF-AFB3-FB21-3143-673002BB9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733800"/>
            <a:ext cx="6858000" cy="1143000"/>
          </a:xfrm>
        </p:spPr>
        <p:txBody>
          <a:bodyPr>
            <a:normAutofit/>
          </a:bodyPr>
          <a:lstStyle/>
          <a:p>
            <a:r>
              <a:rPr lang="fa-IR" sz="4000" i="1" dirty="0" err="1">
                <a:solidFill>
                  <a:schemeClr val="accent1">
                    <a:lumMod val="50000"/>
                  </a:schemeClr>
                </a:solidFill>
              </a:rPr>
              <a:t>اتللو</a:t>
            </a:r>
            <a:br>
              <a:rPr lang="fa-I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a-IR" sz="2400" dirty="0">
                <a:solidFill>
                  <a:schemeClr val="accent1">
                    <a:lumMod val="50000"/>
                  </a:schemeClr>
                </a:solidFill>
              </a:rPr>
              <a:t>جلسه پنجم دوره «شکسپیر در دایره»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09F58-21F6-9FA1-AADE-7608F9D6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مسعود </a:t>
            </a:r>
            <a:r>
              <a:rPr lang="fa-IR" dirty="0" err="1"/>
              <a:t>غفوری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622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9168-4033-CD0D-24B0-AEA2AD81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نمایشنامه از </a:t>
            </a:r>
            <a:r>
              <a:rPr lang="fa-IR" dirty="0" err="1"/>
              <a:t>آنِ</a:t>
            </a:r>
            <a:r>
              <a:rPr lang="fa-IR" dirty="0"/>
              <a:t> </a:t>
            </a:r>
            <a:r>
              <a:rPr lang="fa-IR" dirty="0" err="1"/>
              <a:t>اتللوست</a:t>
            </a:r>
            <a:r>
              <a:rPr lang="fa-IR" dirty="0"/>
              <a:t> یا </a:t>
            </a:r>
            <a:r>
              <a:rPr lang="fa-IR" dirty="0" err="1"/>
              <a:t>ایاگو</a:t>
            </a:r>
            <a:r>
              <a:rPr lang="fa-IR" dirty="0"/>
              <a:t>؟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F5E16-F8AE-59F0-F403-3813130C6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953EB-92DC-59B0-C869-FBECE9A2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F37A3-C665-DFA4-D095-42A24656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14F17-7A8A-F957-E345-227F4B88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66CF816-9FD6-4357-19B6-70A1084132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3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62504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4A33-8890-4422-57BE-D2B77795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اتللو</a:t>
            </a:r>
            <a:r>
              <a:rPr lang="fa-IR" dirty="0"/>
              <a:t>، یکی از بزرگترین شاعران شکسپیر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43C63DF-EAED-76D0-61F9-4D97617540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387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A2A34-97A1-0334-28AF-AACD2878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57F3A-A4B0-0339-2563-C00E6407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FCFE7-9B6C-DC83-1B8D-0EEE4139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92999-1E38-F132-9FA1-01AE3094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8371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2114-3926-F6E0-466E-85A7C6C4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آیا </a:t>
            </a:r>
            <a:r>
              <a:rPr lang="fa-IR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ایاگو</a:t>
            </a:r>
            <a:r>
              <a:rPr lang="fa-IR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بدنهادی</a:t>
            </a:r>
            <a:r>
              <a:rPr lang="fa-IR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بی‌‌انگیزه است؟</a:t>
            </a:r>
            <a:endParaRPr lang="en-US" sz="2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EF2D359-AFF9-55B5-C8C8-23D9A207C3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387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558B4-CF01-2F72-7592-1C780FC90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C6EA7-0662-5321-5DB2-575C024D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F50B3-3ED2-F938-F0E5-32C33BEA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CED1-3001-D795-E2B8-5CD5FADB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33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9F7F-55BA-E36B-464B-E709CD29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چرا </a:t>
            </a:r>
            <a:r>
              <a:rPr lang="fa-IR" sz="2800" dirty="0" err="1"/>
              <a:t>ایاگو</a:t>
            </a:r>
            <a:r>
              <a:rPr lang="fa-IR" sz="2800" dirty="0"/>
              <a:t> چنین </a:t>
            </a:r>
            <a:r>
              <a:rPr lang="fa-IR" sz="2800" dirty="0" err="1"/>
              <a:t>می‌کند</a:t>
            </a:r>
            <a:r>
              <a:rPr lang="fa-IR" sz="2800" dirty="0"/>
              <a:t>؟</a:t>
            </a:r>
            <a:endParaRPr lang="en-US" sz="28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B33629A-07C9-10D0-E9E7-E8BC99E162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387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54E0D-2CFB-60B9-7EED-2E6810B8A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27951-8821-5983-8248-A875DE86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C50FD-D561-37B4-51B8-4058D5E8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E5155-99FF-3067-190D-F91FA61A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8615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955A-F87A-D530-8577-9448552F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دیدگاه‌های</a:t>
            </a:r>
            <a:r>
              <a:rPr lang="fa-IR" dirty="0"/>
              <a:t> نقد جدیدتر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8B40709-53E9-4DF7-6A92-4457110E48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387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70F15-E5C6-C72D-A3D2-560BF5B86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a-IR" dirty="0"/>
              <a:t>فمینیستی / مارکسیستی / مطالعات فرهنگی و نژادی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C6213-C12B-E09D-A996-30F68D7F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770D7-96C4-3EFE-873F-6ECA4813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C31FF-FA7C-A73A-FE8C-5920ABCE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0977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B8B35A-C985-96C2-1FBD-46ED9914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dirty="0">
                <a:solidFill>
                  <a:schemeClr val="accent2">
                    <a:lumMod val="50000"/>
                  </a:schemeClr>
                </a:solidFill>
                <a:latin typeface="Vazirmatn" pitchFamily="2" charset="-78"/>
                <a:cs typeface="Vazirmatn" pitchFamily="2" charset="-78"/>
              </a:rPr>
              <a:t>جلسه بعد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Vazirmatn" pitchFamily="2" charset="-78"/>
              <a:cs typeface="Vazirmatn" pitchFamily="2" charset="-7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B76C3F-B7D6-FCDA-B812-190C03733EE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5029200"/>
            <a:ext cx="2514600" cy="1033463"/>
          </a:xfrm>
        </p:spPr>
        <p:txBody>
          <a:bodyPr>
            <a:normAutofit/>
          </a:bodyPr>
          <a:lstStyle/>
          <a:p>
            <a:pPr algn="r" rtl="1"/>
            <a:r>
              <a:rPr lang="fa-IR" sz="2800" b="1" i="1" dirty="0">
                <a:solidFill>
                  <a:schemeClr val="bg1"/>
                </a:solidFill>
                <a:latin typeface="Vazirmatn" pitchFamily="2" charset="-78"/>
                <a:cs typeface="Vazirmatn" pitchFamily="2" charset="-78"/>
              </a:rPr>
              <a:t>آنتونی و کلئوپاترا</a:t>
            </a:r>
          </a:p>
          <a:p>
            <a:pPr algn="r" rtl="1"/>
            <a:r>
              <a:rPr lang="fa-IR" dirty="0">
                <a:solidFill>
                  <a:schemeClr val="bg1"/>
                </a:solidFill>
                <a:latin typeface="Vazirmatn" pitchFamily="2" charset="-78"/>
                <a:cs typeface="Vazirmatn" pitchFamily="2" charset="-78"/>
              </a:rPr>
              <a:t>آخرین تراژدی بزرگ شکسپیر</a:t>
            </a:r>
            <a:endParaRPr lang="en-US" dirty="0">
              <a:solidFill>
                <a:schemeClr val="bg1"/>
              </a:solidFill>
              <a:latin typeface="Vazirmatn" pitchFamily="2" charset="-78"/>
              <a:cs typeface="Vazirmatn" pitchFamily="2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A0546-B117-A92D-9A63-E08D2239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DA46-4200-E202-9EE8-33599E79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15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ED4C4-D1C9-5397-642F-0B2D3C67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9CD059-FBDF-6027-2B1B-0CFE6F3F8A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04912"/>
            <a:ext cx="3409950" cy="5114925"/>
          </a:xfrm>
        </p:spPr>
      </p:pic>
    </p:spTree>
    <p:extLst>
      <p:ext uri="{BB962C8B-B14F-4D97-AF65-F5344CB8AC3E}">
        <p14:creationId xmlns:p14="http://schemas.microsoft.com/office/powerpoint/2010/main" val="284500456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B58F23-9411-68A7-C113-A98BF2F1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826D1-CD3C-50DB-A3CB-6B173F99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2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028A5AA-2E47-8DA6-4342-D789324A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769E0-294D-9D8A-4546-F048E64A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1143000"/>
            <a:ext cx="521335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06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مرور بحث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ژانر</a:t>
            </a:r>
            <a:r>
              <a:rPr lang="fa-I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تراژدی، از کلاسیک تا مدرن</a:t>
            </a:r>
          </a:p>
          <a:p>
            <a:pPr algn="justLow" rtl="1"/>
            <a:r>
              <a:rPr lang="fa-I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شکسپیر و نهاد </a:t>
            </a:r>
            <a:r>
              <a:rPr lang="fa-IR" sz="20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تراژدی</a:t>
            </a:r>
            <a:endParaRPr lang="fa-IR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کندو کاوی در نمایشنامه </a:t>
            </a:r>
            <a:r>
              <a:rPr lang="fa-IR" sz="2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اتللو</a:t>
            </a:r>
            <a:endParaRPr lang="fa-IR" sz="20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095C20-A11A-17A4-A804-9638A1A8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8983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2193-C0AC-1D60-568B-F80EC8D5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زایش و نمو تراژدی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26054-584B-1037-67AD-0DB96AFB6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a-I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مروری بر تاریخچه تراژدی از یونان چهار قرن پیش از میلاد تا امروز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E2D79-425F-1C3B-9ECF-C57B4BC5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D675E-1DF0-412A-98F3-59A18391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0F2B9-BAD6-E083-12F5-8F223A5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60D3679-175C-BEC4-59D8-F7266E4126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6" b="15406"/>
          <a:stretch>
            <a:fillRect/>
          </a:stretch>
        </p:blipFill>
        <p:spPr>
          <a:xfrm>
            <a:off x="457200" y="1905000"/>
            <a:ext cx="8229600" cy="4270375"/>
          </a:xfrm>
        </p:spPr>
      </p:pic>
    </p:spTree>
    <p:extLst>
      <p:ext uri="{BB962C8B-B14F-4D97-AF65-F5344CB8AC3E}">
        <p14:creationId xmlns:p14="http://schemas.microsoft.com/office/powerpoint/2010/main" val="5112138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5FE5-6EFD-89EF-711C-3471E2F6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ارسطو و تراژدی</a:t>
            </a:r>
            <a:endParaRPr lang="en-US" sz="28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0245AAB-0DEA-39DC-9EF9-6792F36DFB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2" b="3023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52066-BF50-A5EA-7076-E6F5FCE9B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a-I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«</a:t>
            </a:r>
            <a:r>
              <a:rPr lang="fa-IR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بوطیقا</a:t>
            </a:r>
            <a:r>
              <a:rPr lang="fa-I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»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Poetica</a:t>
            </a:r>
            <a:r>
              <a:rPr lang="fa-I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endParaRPr lang="en-US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B3962-327C-38E8-C478-C45671C3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DB040-4D63-5EEC-01FB-D3A2D487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48C40-34EC-B15B-E098-A0DB6C5C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3869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258C3D-D856-E126-D71F-5E37B4B4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azir Medium" panose="020B0603030804020204" pitchFamily="34" charset="-78"/>
              </a:rPr>
              <a:t>تراژدی </a:t>
            </a:r>
            <a:r>
              <a:rPr lang="fa-IR" sz="4000" b="1" kern="10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azir Medium" panose="020B0603030804020204" pitchFamily="34" charset="-78"/>
              </a:rPr>
              <a:t>شکسپیری</a:t>
            </a:r>
            <a:endParaRPr lang="en-US" sz="6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74D0AB-CBBE-15E4-3084-D5DD6B576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B4D48-A081-D379-1FB4-BA27C91C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ED1FE-F3D9-B15B-EBB8-83977C62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FCD88-D2EB-3645-FC6B-8FECF6A1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3140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991F3F-8394-15A1-4EF0-D7D3437C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شکسپیر و نهاد تراژدی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74B1739-D21B-381E-82B1-768B338887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71B80D-99B9-7AA7-630E-4B6A8A47B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3C04-DBA8-9513-7BFA-B58E76DA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6612-8240-8706-A395-89E9CE2A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0CA9-6B0C-5FB7-68D2-D5C3AD6C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514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CFE3-F6D9-049E-7916-5807C413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kern="10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azir Medium" panose="020B0603030804020204" pitchFamily="34" charset="-78"/>
              </a:rPr>
              <a:t>واکاوی</a:t>
            </a:r>
            <a:r>
              <a:rPr lang="fa-IR" b="1" kern="10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azir Medium" panose="020B0603030804020204" pitchFamily="34" charset="-78"/>
              </a:rPr>
              <a:t> نمایشنامه </a:t>
            </a:r>
            <a:r>
              <a:rPr lang="fa-IR" b="1" kern="10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Vazir Medium" panose="020B0603030804020204" pitchFamily="34" charset="-78"/>
              </a:rPr>
              <a:t>اتللو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8BD56-42F0-2965-F85C-2BD63E900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CD6A-611A-1735-1318-213E8646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F2DC-9EBA-BFA8-53E8-87205852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0E048-626A-5FBC-82AB-A6AED6CA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412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45C981-C430-D1AC-BCC1-9D2908D9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نمایشنامه </a:t>
            </a:r>
            <a:r>
              <a:rPr lang="fa-IR" dirty="0" err="1"/>
              <a:t>اتللو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9FC0-D8C3-269C-13E3-D96D3B1A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اتللو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B266D-254E-D83C-51CE-4C523551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دوره «شکسپیر در دایره» - جلسه پنجم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98E95-4C86-5542-6D38-055812DF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F93-D153-4AD7-8871-92DACCF9F3BF}" type="slidenum">
              <a:rPr lang="en-US" smtClean="0"/>
              <a:t>9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1467EF-F3E3-0BBC-9791-9604962FED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 سال ۱۶۰۴ به نمایش در آمد.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نخستین چاپ در برش جیبی از </a:t>
            </a:r>
            <a:r>
              <a:rPr lang="fa-I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نیکولاس</a:t>
            </a:r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اوکس</a:t>
            </a:r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در سال ۱۶۲۲ 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و یک سال بعد در فرست </a:t>
            </a:r>
            <a:r>
              <a:rPr lang="fa-I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فولیو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احتمالا اقتباس از کتاب </a:t>
            </a:r>
            <a:r>
              <a:rPr lang="fa-I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هکاتونیمیتی</a:t>
            </a:r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(یکصد داستان) </a:t>
            </a:r>
            <a:r>
              <a:rPr lang="fa-I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جیرالدی</a:t>
            </a:r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</a:t>
            </a:r>
            <a:r>
              <a:rPr lang="fa-I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سیی‌سیو</a:t>
            </a:r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که در سال ۱۵۶۶ در ونیز منتشر شد.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algn="justLow" rtl="1"/>
            <a:r>
              <a:rPr lang="fa-IR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دردناک‌ترین</a:t>
            </a:r>
            <a:r>
              <a:rPr lang="fa-IR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azirmatn" pitchFamily="2" charset="-78"/>
              </a:rPr>
              <a:t> تراژدی شکسپیر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azirmatn" pitchFamily="2" charset="-78"/>
            </a:endParaRPr>
          </a:p>
          <a:p>
            <a:pPr marL="0" indent="0">
              <a:buNone/>
            </a:pPr>
            <a:endParaRPr lang="en-US" sz="1600" b="1" kern="10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Vazir Mediu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1932582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1635</TotalTime>
  <Words>1871</Words>
  <Application>Microsoft Office PowerPoint</Application>
  <PresentationFormat>On-screen Show (4:3)</PresentationFormat>
  <Paragraphs>134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Gill Sans MT</vt:lpstr>
      <vt:lpstr>Times New Roman</vt:lpstr>
      <vt:lpstr>Vazirmatn</vt:lpstr>
      <vt:lpstr>Wingdings</vt:lpstr>
      <vt:lpstr>Wingdings 3</vt:lpstr>
      <vt:lpstr>Origin</vt:lpstr>
      <vt:lpstr>اتللو جلسه پنجم دوره «شکسپیر در دایره»</vt:lpstr>
      <vt:lpstr>PowerPoint Presentation</vt:lpstr>
      <vt:lpstr>مرور بحث</vt:lpstr>
      <vt:lpstr>زایش و نمو تراژدی</vt:lpstr>
      <vt:lpstr>ارسطو و تراژدی</vt:lpstr>
      <vt:lpstr>تراژدی شکسپیری</vt:lpstr>
      <vt:lpstr>شکسپیر و نهاد تراژدی</vt:lpstr>
      <vt:lpstr>واکاوی نمایشنامه اتللو</vt:lpstr>
      <vt:lpstr>نمایشنامه اتللو</vt:lpstr>
      <vt:lpstr>نمایشنامه از آنِ اتللوست یا ایاگو؟</vt:lpstr>
      <vt:lpstr>اتللو، یکی از بزرگترین شاعران شکسپیر</vt:lpstr>
      <vt:lpstr>آیا ایاگو بدنهادی بی‌‌انگیزه است؟</vt:lpstr>
      <vt:lpstr>چرا ایاگو چنین می‌کند؟</vt:lpstr>
      <vt:lpstr>دیدگاه‌های نقد جدیدتر</vt:lpstr>
      <vt:lpstr>جلسه بعد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MASOUD</dc:creator>
  <cp:lastModifiedBy>Masoud Ghafoori</cp:lastModifiedBy>
  <cp:revision>367</cp:revision>
  <dcterms:created xsi:type="dcterms:W3CDTF">2013-12-09T09:11:59Z</dcterms:created>
  <dcterms:modified xsi:type="dcterms:W3CDTF">2025-02-09T11:43:11Z</dcterms:modified>
</cp:coreProperties>
</file>