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22"/>
  </p:notesMasterIdLst>
  <p:sldIdLst>
    <p:sldId id="318" r:id="rId2"/>
    <p:sldId id="299" r:id="rId3"/>
    <p:sldId id="286" r:id="rId4"/>
    <p:sldId id="302" r:id="rId5"/>
    <p:sldId id="306" r:id="rId6"/>
    <p:sldId id="307" r:id="rId7"/>
    <p:sldId id="303" r:id="rId8"/>
    <p:sldId id="308" r:id="rId9"/>
    <p:sldId id="309" r:id="rId10"/>
    <p:sldId id="310" r:id="rId11"/>
    <p:sldId id="304" r:id="rId12"/>
    <p:sldId id="311" r:id="rId13"/>
    <p:sldId id="312" r:id="rId14"/>
    <p:sldId id="313" r:id="rId15"/>
    <p:sldId id="305" r:id="rId16"/>
    <p:sldId id="314" r:id="rId17"/>
    <p:sldId id="316" r:id="rId18"/>
    <p:sldId id="315" r:id="rId19"/>
    <p:sldId id="317" r:id="rId20"/>
    <p:sldId id="30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348" autoAdjust="0"/>
  </p:normalViewPr>
  <p:slideViewPr>
    <p:cSldViewPr>
      <p:cViewPr varScale="1">
        <p:scale>
          <a:sx n="48" d="100"/>
          <a:sy n="48" d="100"/>
        </p:scale>
        <p:origin x="2458" y="4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-576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09D63-2821-4CCC-BC81-B477D71241D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0A5ED-ACE5-406B-ACF1-1DA2FA40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- مرور بحث در چهار بخش.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- آیا به جواب همه سوالات درباره شکسپیر خواهیم رسید؟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0A5ED-ACE5-406B-ACF1-1DA2FA406F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96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از لحاظ تاریخی: داستان فرود ریچارد و اوج گرفتن هنری چهارم در سال ۱۴۰۰ (به تاریخ دقت کنید: شروع یک قرن جدید.)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برچیده شدن نظم سنتی و تجمل قرون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وسطایی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طلیعه دنیای واقعی رنسانس: برآمدن پادشاهی کارآمدتر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برنده‌تر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ماکیاولی‌تر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(که «شهریار» را در سال ۱۵۱۳ نوشت و ۱۵۲۳ منتشر کرد. انگار شکسپیر دو دهه قبل از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ماکیاولی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طرح اصلی شهریار را نوشته است.)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0A5ED-ACE5-406B-ACF1-1DA2FA406F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7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در مورد ریچارد تاریخی هم این سوالات مطرح است که آیا در آخر عمرش دچار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اسکیزوفرنی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شد یا نه. اما شخصیت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خوشیفته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‌ (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نارسیسیستیک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) او هویداست، و همین باعث از دست دادن واقعیت و عدم تشخیص آن از خیال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می‌شود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 او بین دو بدن شاه گیر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می‌کند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ژیژک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از نگاه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لاکانی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به ریچارد نگاه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می‌کند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می‌گوید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: «ریچارد دوم اثبات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می‌کند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که، بدون هیچ شکی، شکسپیر لاکان را خوانده است.»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0A5ED-ACE5-406B-ACF1-1DA2FA406F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5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متولد ۲۳ آوریل ۱۵۶۴ 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مرگ ۲۳ آوریل ۱۶۱۶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۱۵۸۵-۹۲ سالهای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گم‌شده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: فرار از ازدواج؟ آموزگار؟ بازیگر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دوره‌گرد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؟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۹۲ نامش در کانون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نمایشنامه‌نویسی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لندن ثبت شده است.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سال ۱۵۹۳ دو منظومه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اسطوره‌ای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بزرگ ادبیات انگلیسی، «ونوس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ادونیس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» و «هتک ناموس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لوکریس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»، را نوشت و تقدیم به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ارل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آو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سومسمپتون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کرد، در رقابت با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کریستوفر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مارلو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که او نیز از حمایت مالی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سوسمپتون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برخوردار بود.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در همان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سال‌های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اول، سه نمایشنامه «هنری ششم» ۱ و ۲ و ۳ و سه کمدی نوشت و نامش را به سر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زبان‌ها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انداخت.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در سال ۱۳۹۴ آنقدر پولدار شده بود که بتواند سهمی از گروه بازیگران لرد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چمبرلین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بخرد.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پس از آن تبدیل به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اصلی‌ترین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نمایشنامه‌نویس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گروه شد و هر سال دو نمایشنامه نوشت و اجرا کرد. او بازیگر هم بود. 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 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احتمالا در سال ۱۸۵۸: ازدواج با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اَن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هَتَوی</a:t>
            </a:r>
            <a:endParaRPr lang="fa-IR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سه فرزند: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سوزانا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جودیت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و تنها پسرش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همنت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که در ۱۱سالگی درگذشت.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از سال ۱۶۱۳ -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سال‌های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پایانی در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استراتفورد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</a:p>
          <a:p>
            <a:pPr algn="justLow" rtl="1"/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چاپ آثارش:</a:t>
            </a:r>
          </a:p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۱۶۲۳ – نخستین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فولیو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حاصل تلاش دو دوست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بازیگرش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که شامل ۳۶ نمایشنامه او بود.</a:t>
            </a:r>
          </a:p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نخستین چاپ معتبر در سال ۱۷۰۹ با تلاش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نیکولاس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رو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0A5ED-ACE5-406B-ACF1-1DA2FA406F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57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تشکیک در مورد این که خودش نوشته یا نه، عمدتا روی این نکته متمرکز است که شکسپیر در مقایسه با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تحصیل‌کردگان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دانشگاهی همچون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کریستوفر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مارلو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سواد درستی نداشته،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زبان‌های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لاتین و یونانی را خوب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نمی‌دانسته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است. ولی این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پایه‌ی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درستی نیست.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قدرت شکسپیر نه فقط در پرداخت، بلکه در دریافت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اوست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 او شاید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بزرگ‌ترین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فرد در ساختن شعر نباشد (مثلا در مقایسه با جان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میلتون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یا الکساندر پوپ) ولی هیچ کس مثل شکسپیر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آینه‌ی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تمام قد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آدم‌ها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نیست.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می‌گویم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«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آدم‌ها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»، نه «آدمی»، چون شکسپیر سعی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نمی‌کند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تعریفی از آدمی ارائه بدهد، بلکه خود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آدم‌ها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را با تمام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تفاوت‌هایشان</a:t>
            </a:r>
            <a:r>
              <a:rPr lang="fa-IR" sz="18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نشان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می‌دهد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پولی‌فونی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یا تکثر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باختینی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هیچ‌جا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بهتر از شکسپیر دیده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نمی‌شود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حتی توی کارهای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داستایفسکی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!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 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ar-S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و 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مهم‌ترین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بخش تخیل شکسپیر است. این که او یک شخصیت را با تمام گوشت‌ و پوست و احساس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افکارش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درک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می‌کند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اما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قضاوتش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نمی‌کند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به همان شکلی که هست نشان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می‌دهد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 ما احتمالا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بدنام‌تر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از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یهودی‌ها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توی جامعه قرون وسطی نداریم؛ تازه آن هم یک یهودی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رباخوار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که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بدطینت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هم هست و بسیار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انتقام‌جو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 «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شایلاک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» در نمایشنامه «تاجر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ونیزی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» قرار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می‌بندد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که اگه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بوسانیو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نتواند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قرضش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را پس بدهد، به جای پول، نیم کیلو از گوشت بدن آنتونیو (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ضامنش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) را ببرد و ببرد! احتمالا زمان خود شکسپیر هم کسانی که نمایش را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می‌دیدند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شایلاک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را عین شمر تعزیه نفرین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می‌کردند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اما احتمالا همان موقع هم کسانی متوجه بودند که شکسپیر چه کاری با این شخصیت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می‌کند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همانطور که ما امروزه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می‌کنیم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مثلا نقش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شایلاک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را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می‌دهیم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به آل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پاچینو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بازی کند و تن ما را به لرزه در بیاورد. آنجا که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شایلاک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توی دادگاه در دفاع از خودش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می‌گه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: 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“If you prick us, do we not bleed?</a:t>
            </a:r>
          </a:p>
          <a:p>
            <a:pPr algn="justLow" rtl="1"/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if you tickle us, do we not laugh?</a:t>
            </a:r>
          </a:p>
          <a:p>
            <a:pPr algn="justLow" rtl="1"/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if you poison us, do we not die?</a:t>
            </a:r>
          </a:p>
          <a:p>
            <a:pPr algn="justLow" rtl="1"/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and if you wrong us, shall we not revenge?”</a:t>
            </a: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 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آدم یکهو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برمی‌گرده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می‌پرسه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«ما چه گناهی کردیم در حق این مرتیکه؟» و با همین سوال، کل تاریخ روی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سرمون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آوار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می‌شه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! در مورد این قضیه توی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جلسه‌های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بعد بیشتر صحبت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می‌کنیم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 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اینجا هم، توی نمایشنامه ریچارد دوم،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اونجایی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که ریچارد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می‌گه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: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/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“I live with bread like you, feel want,/ Taste grief, need friends: subjected thus,/ How can you say to me, I am a king?” (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Richard II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, 3: 2).</a:t>
            </a: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 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اگر شکسپیر به تعریف آدمی اکتفا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می‌کرد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احتمالا الآن اینقدر خوانده و اجرا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نمی‌شد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 چون آن تعریف از رنسانس تا آلان هزاران بار تغییر کرده بود. ولی شکسپیر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آدم‌ها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را میاورد روی صحنه، و آنقدر دقیق و عمیق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نشانشان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می‌دهد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که درد و رنج آنها درد و رنج خود ما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می‌شود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 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خلاصه، به قول دکتر جانسون، یکی از بزرگترین منتقدان ادبی قرن هجدهم: «شکسپیر نیازی نداشت که نهاد جاودان انسان را در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کتاب‌ها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پیدا کند. او به درون خود نگریست و آن را یافت.»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و برای همین است که بهرام بیضایی گفته است: «به خودتان رحم کنید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نمایشنامه‌های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شکسپیر را بخوانید.» 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0A5ED-ACE5-406B-ACF1-1DA2FA406F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83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از سال ۱۵۹۲ هر سال دو نمایشنامه نوشت و اجرا کرد.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چند سال بعد، به دستور شهردار لندن، تماشاخانه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گلوب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در کرانه جنوب رود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تمز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لندن ساختند.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و از حمایت پادشاه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بهره‌مند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شدند و نام «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گینگز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من» گرفتند.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در سال ۱۶۱۳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گلوب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در هنگام اجرای نمایش هنری هشتم آتش گرفت و خاکستر شد. گروه شکسپیر آنجا را رها کردند و بقیه کارها در تماشاخانه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بلک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فرایر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اجرا کردند. </a:t>
            </a:r>
          </a:p>
          <a:p>
            <a:pPr algn="justLow" rtl="1"/>
            <a:endParaRPr lang="fa-IR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در سال ۱۹۹۷ این تماشاخانه به همان شکل اولیه بازسازی و افتتاح شد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نمایشنامه‌های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شکسپیر به شکلی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وفادارانه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در آن اجرا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می‌شود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0A5ED-ACE5-406B-ACF1-1DA2FA406F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0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شکسپیر در کل چند نمایشنامه نوشت؟ عددها کمی متفاوت است چون برخی از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نمایشنامه‌ها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را او با کمک دیگران نوشته است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نمی‌توان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خیلی به اسم او نوشت.</a:t>
            </a:r>
          </a:p>
          <a:p>
            <a:pPr algn="justLow" rtl="1"/>
            <a:endParaRPr lang="fa-IR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۱۰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نمایشنامه‌های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تاریخی که شرح شاعرانه تاریخ انگلستان 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۱۱ تراژدی: ۲ تراژدی اولیه، ۴ تراژدی بزرگ، ۳ رومی و ۲ یونانی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۱۶ کمدی: ۶ اولیه، ۳ بزرگ، ۷ بعدی</a:t>
            </a:r>
          </a:p>
          <a:p>
            <a:pPr algn="justLow" rtl="1"/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به قول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هرولد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بلوم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در کتاب «نمایشنامه و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نمایشنامه‌نویسان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»، </a:t>
            </a:r>
            <a:r>
              <a:rPr lang="ar-SA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در نبوغ شکسپیر همین بس که او سه شاهکار شاه لیر، مکبث، و آنتونی و کلئوپاترا را در یک دوره‌ی فوران خلاقیت در چهارده ماه نوشت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</a:t>
            </a:r>
            <a:r>
              <a:rPr lang="ar-SA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endParaRPr lang="fa-IR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endParaRPr lang="fa-IR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او اگر فقط همین ۵ نمایشنامه را (به همراه هملت و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اتللو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)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می‌نوشت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نامش در تاریخ ادبیات ماندگار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می‌شد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</a:t>
            </a:r>
            <a:endParaRPr lang="en-US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 </a:t>
            </a:r>
            <a:endParaRPr lang="en-US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0A5ED-ACE5-406B-ACF1-1DA2FA406F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67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منتقدان به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نمایشنامه‌های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تاریخی شکسپیر از چند منظر بررسی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کرده‌اند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: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۱. حماسه ملی: گویای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روحیه‌ی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ملت انگلیس که قهرمان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نمایش‌ها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۲. همانند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یونانی‌ها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مضمون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اسطوره‌ای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: اینجا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اسطوره‌ی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ملت انگلستان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۳. در پرتو فلسفه تاریخ: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الگویی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از جنایت و کیفر: هشداری در برابر خطرهای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وحدت‌زدایی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ملی هستند که نهاد انسان، آماده پدید آوردن آن است. 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endParaRPr lang="fa-IR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در این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نمایشنامه‌ها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شکسپیر انگلیس را قهرمان نمایشنامه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می‌کند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 با توجه به دوران ملکه الیزابت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ملی‌گرایی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آن زمان، این مساله عجیب نیست.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می‌گویند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۲۰۰ نمایش تاریخی در دو دهه نوشته شد که همه حول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ملی‌گرایی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بودند. این شاید در جواب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تزکیه‌طلبان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بود که هنر تئاتر را بیهوده و حتی غیر اخلاقی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می‌دانستند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 این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نمایش‌ها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نشان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می‌دادند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که هنر می آموزد و ملتی را سربلند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می‌کند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 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 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تیلیارد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از اولین منتقدان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نمایشنامه‌های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تاریخی شکسپیر: «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اسطوره‌ی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تاریخ از دید پادشاهان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تیودور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شالوده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نمایش‌های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تاریخی شکسپیر است. 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این اسطوره بر زنجیره هستی یعنی نظم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سلسله‌مراتب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پافشاری دارد و تخلف از آن را موجب مکافات برای ملت انگلیس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می‌داند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که با عزل ریچارد دوم آغاز شد.»</a:t>
            </a:r>
          </a:p>
          <a:p>
            <a:pPr algn="justLow" rtl="1"/>
            <a:endParaRPr lang="fa-IR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تراورسی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هم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می‌گوید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این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نمایشنامه‌ها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دنبال جواب این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سوالند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: «چه خصوصیات فردی، در مقابل خصوصیات سیاسی، در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برساختن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شخصیت یک پادشاه تاثیرگذار است؟»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0A5ED-ACE5-406B-ACF1-1DA2FA406F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03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Low" rtl="1"/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نمایش‌های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تاریخی به دو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دسته‌ی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چهارتایی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دو تا تکی تقسیم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می‌شوند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:</a:t>
            </a:r>
          </a:p>
          <a:p>
            <a:pPr algn="justLow" rtl="1"/>
            <a:endParaRPr lang="en-US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سلسله اول: هنری ششم ۱ و ۲ و ۳؛ ریچارد سوم</a:t>
            </a:r>
            <a:endParaRPr lang="en-US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تک: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شاه‌جان</a:t>
            </a:r>
            <a:endParaRPr lang="en-US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سلسه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دوم: ریچارد دوم؛ هنری چهارم ۱ و ۲؛ هنری پنجم</a:t>
            </a:r>
            <a:endParaRPr lang="en-US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تک: هنری هشتم (شکسپیر فقط چند صحنه را نوشته و از قدرت ادبی بقیه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نمایشنامه‌هایش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برخوردار نیست. علاوه بر این، هنری هشتم پدر ملکه الیزابت است و برخی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مسايل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فرمانروایی‌اش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قابل ارائه نبوده است!)</a:t>
            </a:r>
          </a:p>
          <a:p>
            <a:pPr algn="justLow" rtl="1"/>
            <a:endParaRPr lang="fa-IR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نکته اینجاست که از لحاظ تاریخی،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سلسله‌ی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دوم قبل از سلسله اول است.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0A5ED-ACE5-406B-ACF1-1DA2FA406F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89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وابستگی این دو سلسله: اشاره به برکناری و کشته شدن ریچارد دوم (متولد ۱۳۶۷ پادشاهی ۱۳۷۷ و برکناری ۱۳۹۹ و مرگ ۱۴۰۰)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 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از لحاظ تاریخی: ۳ هنری ششم و ریچارد سوم بعد از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سلسله‌ی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دوم هستند. در سلسله اول، هرگز فراموش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نمی‌شود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که هنری چهارم با غضب پادشاهی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ریشه‌های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دورویی و جنایت را پدید آورد. </a:t>
            </a:r>
          </a:p>
          <a:p>
            <a:pPr algn="justLow" rtl="1"/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شکسپیر اول به سراغ تاریخی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می‌رود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که تاثیر جنایت در آنها آشکار است، هرچند از نظر تاریخی بعدتر اتفاق افتاده باشد؛ و سپس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برمی‌گردد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به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ریشه‌های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جنایت اشاره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می‌کند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که در ریچارد دوم اتفاق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می‌افتد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 </a:t>
            </a:r>
          </a:p>
          <a:p>
            <a:pPr algn="justLow" rtl="1"/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هنری چهارم ریچارد دوم را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می‌کشد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؛ اما پسرش، هنری پنجم، پادشاهی فرهیخته است. با مرگ هنری پنجم و شروع پادشاهی هنری ششم (شروع سلسله اول) دوباره هرج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مرج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شروع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می‌شود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در ریچارد سوم به اوج خودش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می‌رسد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 </a:t>
            </a:r>
          </a:p>
          <a:p>
            <a:pPr algn="justLow" rtl="1"/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در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سلسله‌ی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اول، قهرمان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راستینی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وجود ندارد چون آدم نادرستی حاکم انگلستان است. در دومین سلسله، علت ویرانی انگلستان بیان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می‌شود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: جنایت در حق ریچارد دوم.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0A5ED-ACE5-406B-ACF1-1DA2FA406F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39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از لحاظ ادبی: نمونه عالی تراژدی: لغزش تراژیک ریچارد این است که خود را مقدس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می‌داند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دیگران را ناچار به پیروی از خود. او فراموش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می‌کند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که پادشاه باید دادگر باشد.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0A5ED-ACE5-406B-ACF1-1DA2FA406F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4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 rtl="1">
              <a:defRPr sz="3200" b="1">
                <a:solidFill>
                  <a:srgbClr val="00B050"/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 rtl="1">
              <a:buNone/>
              <a:defRPr sz="2000"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ea typeface="+mj-ea"/>
                <a:cs typeface="Vazirmat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ریچارد دوم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ar-SA"/>
              <a:t>دوره «شکسپیر در آینه» - جلسه اول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27E3F93-D153-4AD7-8871-92DACCF9F3B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ریچارد دوم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آینه» - جلسه اول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ریچارد دوم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آینه» - جلسه اول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solidFill>
                  <a:schemeClr val="accent2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lang="en-US"/>
              <a:t>ریچارد دوم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lang="fa-IR"/>
              <a:t>دوره «شکسپیر در آینه» - جلسه اول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827E3F93-D153-4AD7-8871-92DACCF9F3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1pPr>
            <a:lvl2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2pPr>
            <a:lvl3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3pPr>
            <a:lvl4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4pPr>
            <a:lvl5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/>
              <a:t>ریچارد دوم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ar-SA"/>
              <a:t>دوره «شکسپیر در آینه» - جلسه اول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27E3F93-D153-4AD7-8871-92DACCF9F3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r" rtl="1">
              <a:defRPr b="0">
                <a:solidFill>
                  <a:schemeClr val="accent2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lang="en-US" dirty="0" err="1"/>
              <a:t>ریچارد</a:t>
            </a:r>
            <a:r>
              <a:rPr lang="en-US" dirty="0"/>
              <a:t> </a:t>
            </a:r>
            <a:r>
              <a:rPr lang="en-US" dirty="0" err="1"/>
              <a:t>دوم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lang="ar-SA" dirty="0"/>
              <a:t>دوره «شکسپیر در آینه» - جلسه اول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fld id="{827E3F93-D153-4AD7-8871-92DACCF9F3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>
            <a:lvl1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1pPr>
            <a:lvl2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2pPr>
            <a:lvl3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3pPr>
            <a:lvl4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4pPr>
            <a:lvl5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>
            <a:lvl1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1pPr>
            <a:lvl2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2pPr>
            <a:lvl3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3pPr>
            <a:lvl4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4pPr>
            <a:lvl5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 algn="r" rtl="1">
              <a:defRPr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 algn="r" rtl="1">
              <a:buNone/>
              <a:defRPr sz="2400" b="1"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 algn="r" rtl="1">
              <a:buNone/>
              <a:defRPr sz="2400" b="1"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lang="en-US" dirty="0" err="1"/>
              <a:t>ریچارد</a:t>
            </a:r>
            <a:r>
              <a:rPr lang="en-US" dirty="0"/>
              <a:t> </a:t>
            </a:r>
            <a:r>
              <a:rPr lang="en-US" dirty="0" err="1"/>
              <a:t>دوم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lang="ar-SA" dirty="0"/>
              <a:t>دوره «شکسپیر در آینه» - جلسه اول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0">
              <a:defRPr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fld id="{827E3F93-D153-4AD7-8871-92DACCF9F3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>
            <a:lvl1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1pPr>
            <a:lvl2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2pPr>
            <a:lvl3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3pPr>
            <a:lvl4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4pPr>
            <a:lvl5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>
            <a:lvl1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1pPr>
            <a:lvl2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2pPr>
            <a:lvl3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3pPr>
            <a:lvl4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4pPr>
            <a:lvl5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ریچارد دوم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آینه» - جلسه اول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ریچارد دوم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آینه» - جلسه اول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ریچارد دوم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آینه» - جلسه اول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 rtl="1">
              <a:buNone/>
              <a:defRPr sz="2000" b="0"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r" rtl="1">
              <a:buFontTx/>
              <a:buNone/>
              <a:defRPr sz="1400"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lang="en-US" dirty="0" err="1"/>
              <a:t>ریچارد</a:t>
            </a:r>
            <a:r>
              <a:rPr lang="en-US" dirty="0"/>
              <a:t> </a:t>
            </a:r>
            <a:r>
              <a:rPr lang="en-US" dirty="0" err="1"/>
              <a:t>دوم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lang="ar-SA" dirty="0"/>
              <a:t>دوره «شکسپیر در آینه» - جلسه اول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7E3F93-D153-4AD7-8871-92DACCF9F3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ریچارد دوم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ar-SA"/>
              <a:t>دوره «شکسپیر در آینه» - جلسه اول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7E3F93-D153-4AD7-8871-92DACCF9F3BF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push/>
  </p:transition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7berkeh.ir/archives/12240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7berkeh.ir/archives/134195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097CF-AFB3-FB21-3143-673002BB9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3733800"/>
            <a:ext cx="6858000" cy="1143000"/>
          </a:xfrm>
        </p:spPr>
        <p:txBody>
          <a:bodyPr>
            <a:normAutofit/>
          </a:bodyPr>
          <a:lstStyle/>
          <a:p>
            <a:r>
              <a:rPr lang="fa-IR" sz="4000" dirty="0">
                <a:solidFill>
                  <a:schemeClr val="accent1">
                    <a:lumMod val="50000"/>
                  </a:schemeClr>
                </a:solidFill>
              </a:rPr>
              <a:t>ریچارد دوم</a:t>
            </a:r>
            <a:br>
              <a:rPr lang="fa-IR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a-IR" sz="2400" dirty="0">
                <a:solidFill>
                  <a:schemeClr val="accent1">
                    <a:lumMod val="50000"/>
                  </a:schemeClr>
                </a:solidFill>
              </a:rPr>
              <a:t>جلسه اول دوره «شکسپیر در دایره»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09F58-21F6-9FA1-AADE-7608F9D68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مسعود </a:t>
            </a:r>
            <a:r>
              <a:rPr lang="fa-IR" dirty="0" err="1"/>
              <a:t>غفوری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56222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B6B12-8102-4818-B1F7-8E7679C6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۳۶ تا ۳۹ نمایشنامه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F2865-58D7-1EE9-EE85-CCFC8382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آینه» - جلسه اول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A7571-E413-F133-E1DE-F0DE4533D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D5323C-05CB-B86E-C2CE-3BDEA715FF6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Low" rtl="1">
              <a:buFont typeface="Wingdings" panose="05000000000000000000" pitchFamily="2" charset="2"/>
              <a:buChar char="§"/>
            </a:pPr>
            <a:r>
              <a:rPr lang="fa-I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۱۰ نمایشنامه تاریخی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>
              <a:buFont typeface="Wingdings" panose="05000000000000000000" pitchFamily="2" charset="2"/>
              <a:buChar char="§"/>
            </a:pPr>
            <a:r>
              <a:rPr lang="fa-I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۱۱ تراژدی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>
              <a:buFont typeface="Wingdings" panose="05000000000000000000" pitchFamily="2" charset="2"/>
              <a:buChar char="§"/>
            </a:pPr>
            <a:r>
              <a:rPr lang="fa-I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۱۶ کمدی</a:t>
            </a:r>
          </a:p>
          <a:p>
            <a:pPr algn="justLow" rtl="1">
              <a:buFont typeface="Wingdings" panose="05000000000000000000" pitchFamily="2" charset="2"/>
              <a:buChar char="§"/>
            </a:pPr>
            <a:endParaRPr lang="fa-IR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>
              <a:buFont typeface="Wingdings" panose="05000000000000000000" pitchFamily="2" charset="2"/>
              <a:buChar char="§"/>
            </a:pPr>
            <a:r>
              <a:rPr lang="fa-IR" sz="1800" b="1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در این دوره:</a:t>
            </a:r>
            <a:endParaRPr lang="fa-IR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>
              <a:buFont typeface="Courier New" panose="02070309020205020404" pitchFamily="49" charset="0"/>
              <a:buChar char="o"/>
            </a:pPr>
            <a:r>
              <a:rPr lang="fa-IR" sz="1400" b="1" dirty="0"/>
              <a:t>تاریخی: </a:t>
            </a:r>
            <a:r>
              <a:rPr lang="ar-SA" sz="1400" i="1" dirty="0"/>
              <a:t>ریچارد دوم</a:t>
            </a:r>
          </a:p>
          <a:p>
            <a:pPr algn="justLow" rtl="1">
              <a:buFont typeface="Courier New" panose="02070309020205020404" pitchFamily="49" charset="0"/>
              <a:buChar char="o"/>
            </a:pPr>
            <a:r>
              <a:rPr lang="fa-IR" sz="1400" b="1" dirty="0"/>
              <a:t>کمدی: </a:t>
            </a:r>
            <a:r>
              <a:rPr lang="ar-SA" sz="1400" i="1" dirty="0"/>
              <a:t>کمدی اشتباهات</a:t>
            </a:r>
            <a:r>
              <a:rPr lang="fa-IR" sz="1400" i="1" dirty="0"/>
              <a:t>، </a:t>
            </a:r>
            <a:r>
              <a:rPr lang="ar-SA" sz="1400" i="1" dirty="0"/>
              <a:t>رام کردن زن سرکش</a:t>
            </a:r>
            <a:r>
              <a:rPr lang="fa-IR" sz="1400" i="1" dirty="0"/>
              <a:t>، </a:t>
            </a:r>
            <a:r>
              <a:rPr lang="ar-SA" sz="1400" i="1" dirty="0"/>
              <a:t>شب دوازدهم</a:t>
            </a:r>
          </a:p>
          <a:p>
            <a:pPr algn="justLow" rtl="1">
              <a:buFont typeface="Courier New" panose="02070309020205020404" pitchFamily="49" charset="0"/>
              <a:buChar char="o"/>
            </a:pPr>
            <a:r>
              <a:rPr lang="fa-IR" sz="1400" dirty="0"/>
              <a:t>تراژدی: </a:t>
            </a:r>
            <a:r>
              <a:rPr lang="ar-SA" sz="1400" i="1" dirty="0"/>
              <a:t>اتللو</a:t>
            </a:r>
            <a:r>
              <a:rPr lang="fa-IR" sz="1400" i="1" dirty="0"/>
              <a:t>، </a:t>
            </a:r>
            <a:r>
              <a:rPr lang="ar-SA" sz="1400" i="1" dirty="0"/>
              <a:t>آنتونی و کلئوپاترا</a:t>
            </a:r>
            <a:r>
              <a:rPr lang="fa-IR" sz="1400" i="1" dirty="0"/>
              <a:t>، </a:t>
            </a:r>
            <a:r>
              <a:rPr lang="ar-SA" sz="1400" i="1" dirty="0"/>
              <a:t>طوفان</a:t>
            </a:r>
            <a:endParaRPr lang="fa-IR" sz="1400" i="1" dirty="0"/>
          </a:p>
          <a:p>
            <a:pPr algn="justLow" rtl="1">
              <a:buFont typeface="Courier New" panose="02070309020205020404" pitchFamily="49" charset="0"/>
              <a:buChar char="o"/>
            </a:pPr>
            <a:endParaRPr lang="fa-IR" sz="1400" dirty="0"/>
          </a:p>
          <a:p>
            <a:pPr algn="justLow">
              <a:buFont typeface="Courier New" panose="02070309020205020404" pitchFamily="49" charset="0"/>
              <a:buChar char="o"/>
            </a:pP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قبلا در تماشا: </a:t>
            </a:r>
            <a:r>
              <a:rPr lang="fa-IR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مکبث، هملت، هیاهوی بسیار برای هیچ</a:t>
            </a:r>
          </a:p>
          <a:p>
            <a:pPr algn="justLow">
              <a:buFont typeface="Courier New" panose="02070309020205020404" pitchFamily="49" charset="0"/>
              <a:buChar char="o"/>
            </a:pPr>
            <a:r>
              <a:rPr lang="ar-SA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چرا مجبوریم نمایشنامه‌های شکسپیر را بخوانیم و ببینیم؟</a:t>
            </a:r>
            <a:endParaRPr lang="en-US" sz="1600" b="1" i="0" u="none" strike="noStrike" dirty="0">
              <a:solidFill>
                <a:schemeClr val="accent6">
                  <a:lumMod val="75000"/>
                </a:schemeClr>
              </a:solidFill>
              <a:effectLst/>
              <a:latin typeface="20"/>
            </a:endParaRPr>
          </a:p>
          <a:p>
            <a:pPr algn="justLow">
              <a:buFont typeface="Courier New" panose="02070309020205020404" pitchFamily="49" charset="0"/>
              <a:buChar char="o"/>
            </a:pPr>
            <a:r>
              <a:rPr lang="ar-SA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هیاهوی بسیار در تماشاخانه‌ی شکسپیر</a:t>
            </a:r>
            <a:endParaRPr lang="ar-SA" sz="1600" b="1" i="0" dirty="0">
              <a:solidFill>
                <a:schemeClr val="accent6">
                  <a:lumMod val="75000"/>
                </a:schemeClr>
              </a:solidFill>
              <a:effectLst/>
              <a:latin typeface="20"/>
            </a:endParaRPr>
          </a:p>
          <a:p>
            <a:pPr algn="justLow">
              <a:buFont typeface="Courier New" panose="02070309020205020404" pitchFamily="49" charset="0"/>
              <a:buChar char="o"/>
            </a:pPr>
            <a:endParaRPr lang="ar-SA" sz="1600" b="1" i="0" dirty="0">
              <a:solidFill>
                <a:srgbClr val="53585E"/>
              </a:solidFill>
              <a:effectLst/>
              <a:latin typeface="20"/>
            </a:endParaRPr>
          </a:p>
          <a:p>
            <a:pPr algn="justLow">
              <a:buFont typeface="Courier New" panose="02070309020205020404" pitchFamily="49" charset="0"/>
              <a:buChar char="o"/>
            </a:pPr>
            <a:endParaRPr lang="en-US" sz="1800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>
              <a:buFont typeface="Courier New" panose="02070309020205020404" pitchFamily="49" charset="0"/>
              <a:buChar char="o"/>
            </a:pPr>
            <a:endParaRPr lang="en-US" sz="1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28B1D6-5D34-5ED4-6F35-D90B874C7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ریچارد دوم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90434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6001-3532-E18B-7744-82D756EA6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مروری بر </a:t>
            </a:r>
            <a:r>
              <a:rPr lang="fa-IR" kern="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نمایشنامه‌های</a:t>
            </a:r>
            <a:r>
              <a:rPr lang="fa-IR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تاریخی </a:t>
            </a:r>
            <a:endParaRPr lang="en-US" kern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7308-B7AB-5CDF-D5C2-E20616A619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3A6DB-2064-42F4-0F99-8E9C18DA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آینه» - جلسه اول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D9A09-19C1-F541-4E43-78F7C5E4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11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8034CD-3BB2-AA5F-7347-DB0DA3A76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ریچارد دوم</a:t>
            </a:r>
          </a:p>
        </p:txBody>
      </p:sp>
    </p:spTree>
    <p:extLst>
      <p:ext uri="{BB962C8B-B14F-4D97-AF65-F5344CB8AC3E}">
        <p14:creationId xmlns:p14="http://schemas.microsoft.com/office/powerpoint/2010/main" val="3079949678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77BA-3E6C-5343-E843-F71E0E352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۱۰ نمایشنامه تاریخی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1F989-30E2-2AB1-0DE7-2BC5306A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آینه» - جلسه اول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9AA7E-7AB4-3297-DAAE-D5CFB1AB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B2EF64-0683-418E-03C5-9F9B93A7C9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سرایش حماسه ملی</a:t>
            </a:r>
          </a:p>
          <a:p>
            <a:r>
              <a:rPr lang="fa-I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اسطوره‌سازی</a:t>
            </a: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از مردم انگلستان</a:t>
            </a:r>
          </a:p>
          <a:p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فلسفه تاریخ: </a:t>
            </a:r>
            <a:r>
              <a:rPr lang="fa-I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الگویی</a:t>
            </a: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از جنایت و کیفر</a:t>
            </a:r>
            <a:endParaRPr lang="en-US" sz="2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457797-8CB1-28B5-6D30-3BCB18E9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ریچارد دوم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73159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90D6C-5156-813A-011E-E1E6F91D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سیستم نمایشی </a:t>
            </a:r>
            <a:r>
              <a:rPr lang="ar-SA" dirty="0"/>
              <a:t>۴-۱-۴-۱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61F1B0-DB3F-4ECF-4CE4-3C74923FC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آینه» - جلسه اول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1A04E-3781-4F1A-6862-37381F287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7B88A8-AEEA-1778-F22A-E1B71C64DA8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Low" rtl="1"/>
            <a:r>
              <a:rPr lang="fa-IR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سلسله اول: </a:t>
            </a:r>
            <a:r>
              <a:rPr lang="fa-IR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هنری ششم ۱ و ۲ و ۳</a:t>
            </a:r>
            <a:r>
              <a:rPr lang="fa-IR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؛ </a:t>
            </a:r>
            <a:r>
              <a:rPr lang="fa-IR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ریچارد سوم</a:t>
            </a:r>
            <a:endParaRPr lang="en-US" sz="2000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تک: </a:t>
            </a:r>
            <a:r>
              <a:rPr lang="fa-IR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شاه‌جان</a:t>
            </a: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سلسه</a:t>
            </a:r>
            <a:r>
              <a:rPr lang="fa-IR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دوم:</a:t>
            </a:r>
            <a:r>
              <a:rPr lang="fa-IR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ریچارد دوم</a:t>
            </a:r>
            <a:r>
              <a:rPr lang="fa-IR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؛ </a:t>
            </a:r>
            <a:r>
              <a:rPr lang="fa-IR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هنری چهارم ۱ و ۲</a:t>
            </a:r>
            <a:r>
              <a:rPr lang="fa-IR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؛ </a:t>
            </a:r>
            <a:r>
              <a:rPr lang="fa-IR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هنری پنجم</a:t>
            </a:r>
            <a:endParaRPr lang="en-US" sz="2000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تک: </a:t>
            </a:r>
            <a:r>
              <a:rPr lang="fa-I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هنری هشتم</a:t>
            </a:r>
            <a:endParaRPr lang="en-US" sz="2000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DFE9914-04F2-5C80-6BF7-2A574087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ریچارد دوم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89563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5C727-4915-0B02-4EE2-E1F93462B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حلقه‌ی</a:t>
            </a:r>
            <a:r>
              <a:rPr lang="fa-IR" dirty="0"/>
              <a:t> اتصال</a:t>
            </a:r>
            <a:r>
              <a:rPr lang="ar-SA" dirty="0"/>
              <a:t> دو سلسله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B5838-BE06-789A-C731-393C7C29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آینه» - جلسه اول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C29B6-6116-AE35-7022-3F9AE0863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7F0939A-C7F1-CC00-DC52-9E65F9B5A6D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85" y="1219200"/>
            <a:ext cx="3745405" cy="4937125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E8092C-15DA-2B74-5CD1-F9EB0725BD49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a-I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ریچارد دوم</a:t>
            </a:r>
          </a:p>
          <a:p>
            <a:r>
              <a:rPr lang="fa-I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۱۳۶۷: تولد</a:t>
            </a:r>
          </a:p>
          <a:p>
            <a:r>
              <a:rPr lang="fa-I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۱۳۷۷: </a:t>
            </a:r>
            <a:r>
              <a:rPr lang="fa-I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رسیدن به </a:t>
            </a:r>
            <a:r>
              <a:rPr lang="fa-I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پادشاهی </a:t>
            </a:r>
          </a:p>
          <a:p>
            <a:r>
              <a:rPr lang="fa-I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۱۳۹۹: </a:t>
            </a:r>
            <a:r>
              <a:rPr lang="fa-I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برکناری</a:t>
            </a:r>
          </a:p>
          <a:p>
            <a:r>
              <a:rPr lang="fa-I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۱۴۰۰: مرگ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CE294-8CC2-18CC-02A9-344B45545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ریچارد دوم</a:t>
            </a:r>
          </a:p>
        </p:txBody>
      </p:sp>
    </p:spTree>
    <p:extLst>
      <p:ext uri="{BB962C8B-B14F-4D97-AF65-F5344CB8AC3E}">
        <p14:creationId xmlns:p14="http://schemas.microsoft.com/office/powerpoint/2010/main" val="4194333535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5AF1D-C13B-34F7-40D9-0CBE3037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kern="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واکاوی</a:t>
            </a:r>
            <a:r>
              <a:rPr lang="fa-IR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نمایش </a:t>
            </a:r>
            <a:r>
              <a:rPr lang="fa-IR" i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ریچارد دوم</a:t>
            </a:r>
            <a:endParaRPr lang="en-US" i="1" kern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0D2D6-DE24-4028-091E-73E4965F4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AF9A8D-11BC-1103-A548-18B70EDC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آینه» - جلسه اول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CEE1B-5FA5-2976-B236-FF525661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15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A23F3D-24F7-AACF-B247-A0E85DEE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ریچارد دوم</a:t>
            </a:r>
          </a:p>
        </p:txBody>
      </p:sp>
    </p:spTree>
    <p:extLst>
      <p:ext uri="{BB962C8B-B14F-4D97-AF65-F5344CB8AC3E}">
        <p14:creationId xmlns:p14="http://schemas.microsoft.com/office/powerpoint/2010/main" val="3228268081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A826A-C190-9C51-4959-492FAD78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از هزار منظر به نمایشنامه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F8F57-E62D-D2CD-F853-CFE4974BE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آینه» - جلسه اول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DCC1A-CCDA-8F54-5C73-1CF85AA2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1B8ECB-BEDF-4451-FABB-7E929E85A75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از دیدگاه ادبی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از دیدگاه تاریخی</a:t>
            </a:r>
          </a:p>
          <a:p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از دیدگاه روانشناسی</a:t>
            </a:r>
            <a:endParaRPr lang="en-US" sz="2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06CD2C-70CC-BBFA-F574-0F155837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ریچارد دوم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41071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C27A8-C700-8110-5580-AC9B3457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2800" b="1" dirty="0"/>
              <a:t>از دیدگاه ادبی</a:t>
            </a:r>
            <a:endParaRPr lang="en-US" sz="2800" b="1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624CCF3-EA0D-1169-7087-0BDA710F75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2" b="1108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A0344-E0CA-805F-8604-EB20C3372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a-I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نمونه عالی تراژدی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FC8FA-B000-23BD-8FE2-E802A85C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آینه» - جلسه اول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90301-6C70-0731-36E8-DC2A77B1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17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45CD3-45B2-6A61-728B-EFAC375A4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ریچارد دوم</a:t>
            </a:r>
          </a:p>
        </p:txBody>
      </p:sp>
    </p:spTree>
    <p:extLst>
      <p:ext uri="{BB962C8B-B14F-4D97-AF65-F5344CB8AC3E}">
        <p14:creationId xmlns:p14="http://schemas.microsoft.com/office/powerpoint/2010/main" val="934490306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4EAE6-EF7D-06A8-DB00-0E26E2305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از دیدگاه تاریخی</a:t>
            </a:r>
            <a:endParaRPr lang="en-US" sz="24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3CED5DF-2E1D-4668-7AA2-076235F598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b="675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7DAC8-315C-BD4D-4636-D4A8FC556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a-I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برچیده شدن نظم سنتی و تجمل قرون </a:t>
            </a:r>
            <a:r>
              <a:rPr lang="fa-I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وسطایی</a:t>
            </a:r>
            <a:r>
              <a:rPr lang="fa-I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طلیعه دنیای واقعی رنسانس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BDBF0-AB50-D34F-CD14-546453BF2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آینه» - جلسه اول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5571D-3A56-9A89-5F90-2310D987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18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6F337-E254-6B58-8A82-301F6F16B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ریچارد دوم</a:t>
            </a:r>
          </a:p>
        </p:txBody>
      </p:sp>
    </p:spTree>
    <p:extLst>
      <p:ext uri="{BB962C8B-B14F-4D97-AF65-F5344CB8AC3E}">
        <p14:creationId xmlns:p14="http://schemas.microsoft.com/office/powerpoint/2010/main" val="938317221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8ECE-4380-2BAE-F787-0EB45C610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از دیدگاه روانشناسی</a:t>
            </a:r>
            <a:endParaRPr lang="en-US" sz="2400" b="1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68444D2-0B48-A7C2-4B76-70D751ECD0D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7" b="11067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4C693-A410-BFED-D090-CCF8DEFAF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اسکیزوفرنی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/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نارسیسیسم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از دست دادن واقعیت / دو بدن شاه</a:t>
            </a:r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8A44D-A288-4971-0B20-55549E0E4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آینه» - جلسه اول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AA73C-3469-CFB9-0807-026E40B8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19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792E7B-469C-1361-5E50-C3AC3F16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ریچارد دوم</a:t>
            </a:r>
          </a:p>
        </p:txBody>
      </p:sp>
    </p:spTree>
    <p:extLst>
      <p:ext uri="{BB962C8B-B14F-4D97-AF65-F5344CB8AC3E}">
        <p14:creationId xmlns:p14="http://schemas.microsoft.com/office/powerpoint/2010/main" val="3575415789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B58F23-9411-68A7-C113-A98BF2F1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آینه» - جلسه اول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0826D1-CD3C-50DB-A3CB-6B173F99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2EDB1-1D50-1744-25E2-520FC154F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11" y="1208972"/>
            <a:ext cx="5147378" cy="5147378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028A5AA-2E47-8DA6-4342-D789324A4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ریچارد دوم</a:t>
            </a:r>
          </a:p>
        </p:txBody>
      </p:sp>
    </p:spTree>
    <p:extLst>
      <p:ext uri="{BB962C8B-B14F-4D97-AF65-F5344CB8AC3E}">
        <p14:creationId xmlns:p14="http://schemas.microsoft.com/office/powerpoint/2010/main" val="92242063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4B8B35A-C985-96C2-1FBD-46ED9914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400" dirty="0">
                <a:solidFill>
                  <a:schemeClr val="accent2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rPr>
              <a:t>جلسه بعد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Vazirmatn" pitchFamily="2" charset="-78"/>
              <a:cs typeface="Vazirmatn" pitchFamily="2" charset="-78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B76C3F-B7D6-FCDA-B812-190C03733EE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24600" y="5029200"/>
            <a:ext cx="2514600" cy="1033463"/>
          </a:xfrm>
        </p:spPr>
        <p:txBody>
          <a:bodyPr/>
          <a:lstStyle/>
          <a:p>
            <a:pPr algn="r" rtl="1"/>
            <a:r>
              <a:rPr lang="fa-IR" sz="2800" b="1" i="1" dirty="0">
                <a:solidFill>
                  <a:schemeClr val="bg1"/>
                </a:solidFill>
                <a:latin typeface="Vazirmatn" pitchFamily="2" charset="-78"/>
                <a:cs typeface="Vazirmatn" pitchFamily="2" charset="-78"/>
              </a:rPr>
              <a:t>کمدی اشتباهات</a:t>
            </a:r>
          </a:p>
          <a:p>
            <a:pPr algn="r" rtl="1"/>
            <a:r>
              <a:rPr lang="fa-IR" dirty="0">
                <a:solidFill>
                  <a:schemeClr val="bg1"/>
                </a:solidFill>
                <a:latin typeface="Vazirmatn" pitchFamily="2" charset="-78"/>
                <a:cs typeface="Vazirmatn" pitchFamily="2" charset="-78"/>
              </a:rPr>
              <a:t>از اولین </a:t>
            </a:r>
            <a:r>
              <a:rPr lang="fa-IR" dirty="0" err="1">
                <a:solidFill>
                  <a:schemeClr val="bg1"/>
                </a:solidFill>
                <a:latin typeface="Vazirmatn" pitchFamily="2" charset="-78"/>
                <a:cs typeface="Vazirmatn" pitchFamily="2" charset="-78"/>
              </a:rPr>
              <a:t>کمدی‌های</a:t>
            </a:r>
            <a:r>
              <a:rPr lang="fa-IR" dirty="0">
                <a:solidFill>
                  <a:schemeClr val="bg1"/>
                </a:solidFill>
                <a:latin typeface="Vazirmatn" pitchFamily="2" charset="-78"/>
                <a:cs typeface="Vazirmatn" pitchFamily="2" charset="-78"/>
              </a:rPr>
              <a:t> شکسپیر</a:t>
            </a:r>
            <a:endParaRPr lang="en-US" dirty="0">
              <a:solidFill>
                <a:schemeClr val="bg1"/>
              </a:solidFill>
              <a:latin typeface="Vazirmatn" pitchFamily="2" charset="-78"/>
              <a:cs typeface="Vazirmatn" pitchFamily="2" charset="-7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4A0546-B117-A92D-9A63-E08D22391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آینه» - جلسه اول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2DA46-4200-E202-9EE8-33599E79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20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3D97D9-3577-9AD3-30F6-A60EAA2CD85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30940"/>
            <a:ext cx="3333273" cy="4997411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6ED4C4-D1C9-5397-642F-0B2D3C67C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ریچارد دوم</a:t>
            </a:r>
          </a:p>
        </p:txBody>
      </p:sp>
    </p:spTree>
    <p:extLst>
      <p:ext uri="{BB962C8B-B14F-4D97-AF65-F5344CB8AC3E}">
        <p14:creationId xmlns:p14="http://schemas.microsoft.com/office/powerpoint/2010/main" val="2845004567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مرور بحث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دوره «شکسپیر در آینه» - جلسه اول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Low" rtl="1"/>
            <a:r>
              <a:rPr lang="fa-I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ویلیام شکسپیر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مروری بر </a:t>
            </a:r>
            <a:r>
              <a:rPr lang="fa-I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نمایشنامه‌ها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مروری بر </a:t>
            </a:r>
            <a:r>
              <a:rPr lang="fa-I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نمایشنامه‌های</a:t>
            </a:r>
            <a:r>
              <a:rPr lang="fa-I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تاریخی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واکاوی</a:t>
            </a:r>
            <a:r>
              <a:rPr lang="fa-I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نمایش </a:t>
            </a:r>
            <a:r>
              <a:rPr lang="fa-IR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ریچارد دوم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095C20-A11A-17A4-A804-9638A1A8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ریچارد دوم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89834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3229E1-CA3E-ED10-73E4-3E97A5F6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Low" rtl="1"/>
            <a:r>
              <a:rPr lang="fa-IR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جوانی از </a:t>
            </a:r>
            <a:r>
              <a:rPr lang="fa-IR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استراتفورد</a:t>
            </a:r>
            <a:r>
              <a:rPr lang="fa-IR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اپان</a:t>
            </a:r>
            <a:r>
              <a:rPr lang="fa-IR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اوان</a:t>
            </a:r>
            <a:endParaRPr lang="en-US" kern="1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88AC4A-38AB-E124-0555-D0C42E991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A5789-D411-38AB-18F7-513C488B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آینه» - جلسه اول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36579-FA64-DFC3-F8B5-097B193C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4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9B476E-D456-82FF-F5F1-F82916B0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ریچارد دوم</a:t>
            </a:r>
          </a:p>
        </p:txBody>
      </p:sp>
    </p:spTree>
    <p:extLst>
      <p:ext uri="{BB962C8B-B14F-4D97-AF65-F5344CB8AC3E}">
        <p14:creationId xmlns:p14="http://schemas.microsoft.com/office/powerpoint/2010/main" val="179695779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DAFC-9625-13E9-8387-6569E45DE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۵۲ سال زندگی / ۲۱ سال </a:t>
            </a:r>
            <a:r>
              <a:rPr lang="fa-IR" dirty="0" err="1"/>
              <a:t>نمایشنامه‌نویسی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D2586-D53B-FC38-7E41-75218B918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آینه» - جلسه اول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8D2F0-515B-80D8-472E-2B505FB45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5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7C77D09-429A-C5CB-3ABF-CC27B80966A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9" y="1345438"/>
            <a:ext cx="3701464" cy="4722171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D1EE0-A56C-0D37-9162-E0D3E46311CF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ar-SA" sz="1800" dirty="0"/>
              <a:t>۲۳ آوریل ۱۵۶۴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A" sz="1800" dirty="0"/>
              <a:t>تا ۲۳ آوریل ۱۶۱۶</a:t>
            </a:r>
            <a:endParaRPr lang="fa-I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fa-I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۱۵۸۵ تا ۱۵۹۲: سالهای </a:t>
            </a:r>
            <a:r>
              <a:rPr lang="fa-I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گم‌شده</a:t>
            </a:r>
            <a:endParaRPr lang="fa-I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۱۵۹۲: رسما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نمایشنامه‌نویس</a:t>
            </a:r>
            <a:endParaRPr lang="fa-IR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a-IR" sz="18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۱۵۹۴: </a:t>
            </a:r>
            <a:r>
              <a:rPr lang="fa-IR" sz="18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سهام‌دار</a:t>
            </a:r>
            <a:r>
              <a:rPr lang="fa-IR" sz="18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گروه لرد </a:t>
            </a:r>
            <a:r>
              <a:rPr lang="fa-IR" sz="18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چمبرلین</a:t>
            </a:r>
            <a:endParaRPr lang="fa-IR" sz="18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a-IR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a-IR" sz="18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۱۵۸۲: ازدواج با ان </a:t>
            </a:r>
            <a:r>
              <a:rPr lang="fa-IR" sz="18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هتوی</a:t>
            </a:r>
            <a:endParaRPr lang="fa-IR" sz="18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سه فرزند: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همنت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(مرگ در ۱۱سالگی) </a:t>
            </a:r>
            <a:r>
              <a:rPr lang="fa-IR" sz="18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سوزانا</a:t>
            </a:r>
            <a:r>
              <a:rPr lang="fa-IR" sz="18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و </a:t>
            </a:r>
            <a:r>
              <a:rPr lang="fa-IR" sz="18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جودیت</a:t>
            </a:r>
            <a:endParaRPr lang="fa-IR" sz="18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a-IR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a-I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۱۶۲۳: نخستین </a:t>
            </a:r>
            <a:r>
              <a:rPr lang="fa-I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فولیو</a:t>
            </a:r>
            <a:endParaRPr lang="fa-I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a-I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۱۷۰۹: نخستین چاپ معتبر به کوشش </a:t>
            </a:r>
            <a:r>
              <a:rPr lang="fa-I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نیکولاس</a:t>
            </a:r>
            <a:r>
              <a:rPr lang="fa-I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رو</a:t>
            </a:r>
          </a:p>
          <a:p>
            <a:pPr>
              <a:buFont typeface="Wingdings" panose="05000000000000000000" pitchFamily="2" charset="2"/>
              <a:buChar char="§"/>
            </a:pPr>
            <a:endParaRPr lang="fa-IR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a-IR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ar-SA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45201-3481-4394-002A-75C74997A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ریچارد دوم</a:t>
            </a:r>
          </a:p>
        </p:txBody>
      </p:sp>
    </p:spTree>
    <p:extLst>
      <p:ext uri="{BB962C8B-B14F-4D97-AF65-F5344CB8AC3E}">
        <p14:creationId xmlns:p14="http://schemas.microsoft.com/office/powerpoint/2010/main" val="3426995705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DE084-307D-832C-9E10-67F58781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تعیین تکلیف یک سوال؟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8F274-A220-C247-9057-9BE127DD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آینه» - جلسه اول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A2FD8-77C9-2DB2-C998-C8AF596BB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3BD2A45-2410-37F5-4476-C7DBC90FA59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53" y="1219200"/>
            <a:ext cx="3065268" cy="493712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EB7E8E-36EE-8FCA-DAF8-64184E91F574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a-IR" sz="1800" dirty="0"/>
              <a:t>آیا آثار شکسپیر را شکسپیر نوشته است؟</a:t>
            </a:r>
            <a:endParaRPr lang="en-US" sz="1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43716-6D6B-9A53-8AC2-F0DFCB0A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ریچارد دوم</a:t>
            </a:r>
          </a:p>
        </p:txBody>
      </p:sp>
    </p:spTree>
    <p:extLst>
      <p:ext uri="{BB962C8B-B14F-4D97-AF65-F5344CB8AC3E}">
        <p14:creationId xmlns:p14="http://schemas.microsoft.com/office/powerpoint/2010/main" val="1518705479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704AF-BB90-241C-BECB-657787F4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spcBef>
                <a:spcPts val="1200"/>
              </a:spcBef>
            </a:pPr>
            <a:r>
              <a:rPr lang="fa-IR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مروری بر </a:t>
            </a:r>
            <a:r>
              <a:rPr lang="fa-IR" kern="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نمایشنامه‌ها</a:t>
            </a:r>
            <a:endParaRPr lang="en-US" kern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95C61-795E-4BA5-3B1F-AF9BAC22C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A3E8F-847F-D775-A4AF-46AE3058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آینه» - جلسه اول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4BE87-B397-2FEF-2FAB-A7927179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E4909C-0D63-B5AD-0D85-D6BF216F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ریچارد دوم</a:t>
            </a:r>
          </a:p>
        </p:txBody>
      </p:sp>
    </p:spTree>
    <p:extLst>
      <p:ext uri="{BB962C8B-B14F-4D97-AF65-F5344CB8AC3E}">
        <p14:creationId xmlns:p14="http://schemas.microsoft.com/office/powerpoint/2010/main" val="224603769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660D5-F39A-A47E-C855-9E50E224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نمایشنامه رنسانس و منابع آن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867C6B-5D1E-BADA-2004-A0B83EFFD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660" y="1657559"/>
            <a:ext cx="4040188" cy="685800"/>
          </a:xfrm>
        </p:spPr>
        <p:txBody>
          <a:bodyPr/>
          <a:lstStyle/>
          <a:p>
            <a:pPr algn="ctr"/>
            <a:r>
              <a:rPr lang="fa-IR" dirty="0"/>
              <a:t>هنر نمایش روم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30350E-ECF6-7A7B-1426-E746540FE826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58248" y="1657559"/>
            <a:ext cx="4041775" cy="685800"/>
          </a:xfrm>
        </p:spPr>
        <p:txBody>
          <a:bodyPr/>
          <a:lstStyle/>
          <a:p>
            <a:pPr algn="ctr"/>
            <a:r>
              <a:rPr lang="fa-IR" dirty="0"/>
              <a:t>هنر نمایش یونان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14E8D6-FEC6-9706-48B8-9F828D37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آینه» - جلسه اول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77A6A-A32E-C73C-DA2B-8254C6B5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04222108-169A-AC64-544B-B41E3D79277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38425"/>
            <a:ext cx="4038600" cy="3028950"/>
          </a:xfrm>
        </p:spPr>
      </p:pic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0E162B9-CD65-3683-F166-8DFC6745B143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8425"/>
            <a:ext cx="4038600" cy="3028950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A4968-7D45-281B-21E2-E2F2AC65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ریچارد دوم</a:t>
            </a:r>
          </a:p>
        </p:txBody>
      </p:sp>
    </p:spTree>
    <p:extLst>
      <p:ext uri="{BB962C8B-B14F-4D97-AF65-F5344CB8AC3E}">
        <p14:creationId xmlns:p14="http://schemas.microsoft.com/office/powerpoint/2010/main" val="78175067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230D6-7B12-5575-B1FE-A0DE6394B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شکسپیرز</a:t>
            </a:r>
            <a:r>
              <a:rPr lang="fa-IR" dirty="0"/>
              <a:t> </a:t>
            </a:r>
            <a:r>
              <a:rPr lang="fa-IR" dirty="0" err="1"/>
              <a:t>گلوب</a:t>
            </a:r>
            <a:r>
              <a:rPr lang="fa-IR" dirty="0"/>
              <a:t> (۱۵۹۹ – ۱۶۱۳)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2DD656-E4A0-BE95-F100-1C92CA89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آینه» - جلسه اول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8210E-CC17-4704-5926-CAC4A72D6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CE4588-D540-2E5A-1199-1BFBD0367ED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75" y="1219200"/>
            <a:ext cx="7493850" cy="4937125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D4698-6592-6A64-D1C7-CE349C564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ریچارد دوم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64276"/>
      </p:ext>
    </p:extLst>
  </p:cSld>
  <p:clrMapOvr>
    <a:masterClrMapping/>
  </p:clrMapOvr>
  <p:transition spd="slow">
    <p:pu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1019</TotalTime>
  <Words>2290</Words>
  <Application>Microsoft Office PowerPoint</Application>
  <PresentationFormat>On-screen Show (4:3)</PresentationFormat>
  <Paragraphs>227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20</vt:lpstr>
      <vt:lpstr>Bookman Old Style</vt:lpstr>
      <vt:lpstr>Calibri</vt:lpstr>
      <vt:lpstr>Courier New</vt:lpstr>
      <vt:lpstr>Gill Sans MT</vt:lpstr>
      <vt:lpstr>Times New Roman</vt:lpstr>
      <vt:lpstr>Vazirmatn</vt:lpstr>
      <vt:lpstr>Wingdings</vt:lpstr>
      <vt:lpstr>Wingdings 3</vt:lpstr>
      <vt:lpstr>Origin</vt:lpstr>
      <vt:lpstr>ریچارد دوم جلسه اول دوره «شکسپیر در دایره»</vt:lpstr>
      <vt:lpstr>PowerPoint Presentation</vt:lpstr>
      <vt:lpstr>مرور بحث</vt:lpstr>
      <vt:lpstr>جوانی از استراتفورد اپان اوان</vt:lpstr>
      <vt:lpstr>۵۲ سال زندگی / ۲۱ سال نمایشنامه‌نویسی</vt:lpstr>
      <vt:lpstr>تعیین تکلیف یک سوال؟</vt:lpstr>
      <vt:lpstr>مروری بر نمایشنامه‌ها</vt:lpstr>
      <vt:lpstr>نمایشنامه رنسانس و منابع آن</vt:lpstr>
      <vt:lpstr>شکسپیرز گلوب (۱۵۹۹ – ۱۶۱۳)</vt:lpstr>
      <vt:lpstr>۳۶ تا ۳۹ نمایشنامه</vt:lpstr>
      <vt:lpstr>مروری بر نمایشنامه‌های تاریخی </vt:lpstr>
      <vt:lpstr>۱۰ نمایشنامه تاریخی</vt:lpstr>
      <vt:lpstr>سیستم نمایشی ۴-۱-۴-۱</vt:lpstr>
      <vt:lpstr>حلقه‌ی اتصال دو سلسله</vt:lpstr>
      <vt:lpstr>واکاوی نمایش ریچارد دوم</vt:lpstr>
      <vt:lpstr>از هزار منظر به نمایشنامه</vt:lpstr>
      <vt:lpstr>از دیدگاه ادبی</vt:lpstr>
      <vt:lpstr>از دیدگاه تاریخی</vt:lpstr>
      <vt:lpstr>از دیدگاه روانشناسی</vt:lpstr>
      <vt:lpstr>جلسه بعد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MASOUD</dc:creator>
  <cp:lastModifiedBy>Masoud Ghafoori</cp:lastModifiedBy>
  <cp:revision>288</cp:revision>
  <dcterms:created xsi:type="dcterms:W3CDTF">2013-12-09T09:11:59Z</dcterms:created>
  <dcterms:modified xsi:type="dcterms:W3CDTF">2024-12-20T20:44:49Z</dcterms:modified>
</cp:coreProperties>
</file>